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7" r:id="rId4"/>
  </p:sldMasterIdLst>
  <p:notesMasterIdLst>
    <p:notesMasterId r:id="rId18"/>
  </p:notesMasterIdLst>
  <p:sldIdLst>
    <p:sldId id="256" r:id="rId5"/>
    <p:sldId id="291" r:id="rId6"/>
    <p:sldId id="301" r:id="rId7"/>
    <p:sldId id="302" r:id="rId8"/>
    <p:sldId id="293" r:id="rId9"/>
    <p:sldId id="292" r:id="rId10"/>
    <p:sldId id="295" r:id="rId11"/>
    <p:sldId id="296" r:id="rId12"/>
    <p:sldId id="297" r:id="rId13"/>
    <p:sldId id="298" r:id="rId14"/>
    <p:sldId id="294" r:id="rId15"/>
    <p:sldId id="259" r:id="rId16"/>
    <p:sldId id="299" r:id="rId17"/>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5EA"/>
    <a:srgbClr val="CCE9D8"/>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3615" autoAdjust="0"/>
  </p:normalViewPr>
  <p:slideViewPr>
    <p:cSldViewPr>
      <p:cViewPr varScale="1">
        <p:scale>
          <a:sx n="67" d="100"/>
          <a:sy n="67" d="100"/>
        </p:scale>
        <p:origin x="13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71EB0-281D-43BA-98BA-665A474E8D1F}" type="datetimeFigureOut">
              <a:rPr lang="en-CH" smtClean="0"/>
              <a:t>10/11/2021</a:t>
            </a:fld>
            <a:endParaRPr lang="en-C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164FE-D1E6-487A-B3FA-AA81149DFC52}" type="slidenum">
              <a:rPr lang="en-CH" smtClean="0"/>
              <a:t>‹#›</a:t>
            </a:fld>
            <a:endParaRPr lang="en-CH"/>
          </a:p>
        </p:txBody>
      </p:sp>
    </p:spTree>
    <p:extLst>
      <p:ext uri="{BB962C8B-B14F-4D97-AF65-F5344CB8AC3E}">
        <p14:creationId xmlns:p14="http://schemas.microsoft.com/office/powerpoint/2010/main" val="1653761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118164FE-D1E6-487A-B3FA-AA81149DFC52}" type="slidenum">
              <a:rPr lang="en-CH" smtClean="0"/>
              <a:t>6</a:t>
            </a:fld>
            <a:endParaRPr lang="en-CH"/>
          </a:p>
        </p:txBody>
      </p:sp>
    </p:spTree>
    <p:extLst>
      <p:ext uri="{BB962C8B-B14F-4D97-AF65-F5344CB8AC3E}">
        <p14:creationId xmlns:p14="http://schemas.microsoft.com/office/powerpoint/2010/main" val="301066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2155-153D-4076-8F1F-5E94906860D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x-none"/>
          </a:p>
        </p:txBody>
      </p:sp>
      <p:sp>
        <p:nvSpPr>
          <p:cNvPr id="3" name="Subtitle 2">
            <a:extLst>
              <a:ext uri="{FF2B5EF4-FFF2-40B4-BE49-F238E27FC236}">
                <a16:creationId xmlns:a16="http://schemas.microsoft.com/office/drawing/2014/main" id="{C57D5F75-7D75-4629-983C-B1653014983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0D2C0FAF-5515-4F0A-A207-D7D85F2E848E}"/>
              </a:ext>
            </a:extLst>
          </p:cNvPr>
          <p:cNvSpPr>
            <a:spLocks noGrp="1"/>
          </p:cNvSpPr>
          <p:nvPr>
            <p:ph type="dt" sz="half" idx="10"/>
          </p:nvPr>
        </p:nvSpPr>
        <p:spPr/>
        <p:txBody>
          <a:bodyPr/>
          <a:lstStyle/>
          <a:p>
            <a:pPr>
              <a:defRPr/>
            </a:pPr>
            <a:fld id="{EF3E5BC4-DE11-4DBC-AB96-9E17787A24F5}" type="datetimeFigureOut">
              <a:rPr lang="de-CH" smtClean="0"/>
              <a:pPr>
                <a:defRPr/>
              </a:pPr>
              <a:t>10.11.2021</a:t>
            </a:fld>
            <a:endParaRPr lang="de-CH"/>
          </a:p>
        </p:txBody>
      </p:sp>
      <p:sp>
        <p:nvSpPr>
          <p:cNvPr id="5" name="Footer Placeholder 4">
            <a:extLst>
              <a:ext uri="{FF2B5EF4-FFF2-40B4-BE49-F238E27FC236}">
                <a16:creationId xmlns:a16="http://schemas.microsoft.com/office/drawing/2014/main" id="{8741425D-206D-4844-8E3D-DCC821F85655}"/>
              </a:ext>
            </a:extLst>
          </p:cNvPr>
          <p:cNvSpPr>
            <a:spLocks noGrp="1"/>
          </p:cNvSpPr>
          <p:nvPr>
            <p:ph type="ftr" sz="quarter" idx="11"/>
          </p:nvPr>
        </p:nvSpPr>
        <p:spPr/>
        <p:txBody>
          <a:bodyPr/>
          <a:lstStyle/>
          <a:p>
            <a:pPr>
              <a:defRPr/>
            </a:pPr>
            <a:endParaRPr lang="de-CH"/>
          </a:p>
        </p:txBody>
      </p:sp>
      <p:sp>
        <p:nvSpPr>
          <p:cNvPr id="6" name="Slide Number Placeholder 5">
            <a:extLst>
              <a:ext uri="{FF2B5EF4-FFF2-40B4-BE49-F238E27FC236}">
                <a16:creationId xmlns:a16="http://schemas.microsoft.com/office/drawing/2014/main" id="{37FD56C8-B4B2-4DB7-A015-022E3BB4D1E3}"/>
              </a:ext>
            </a:extLst>
          </p:cNvPr>
          <p:cNvSpPr>
            <a:spLocks noGrp="1"/>
          </p:cNvSpPr>
          <p:nvPr>
            <p:ph type="sldNum" sz="quarter" idx="12"/>
          </p:nvPr>
        </p:nvSpPr>
        <p:spPr/>
        <p:txBody>
          <a:bodyPr/>
          <a:lstStyle/>
          <a:p>
            <a:pPr>
              <a:defRPr/>
            </a:pPr>
            <a:fld id="{D4CA7CEE-A0A7-4832-BE19-25B1AC16FA62}" type="slidenum">
              <a:rPr lang="de-CH" altLang="x-none" smtClean="0"/>
              <a:pPr>
                <a:defRPr/>
              </a:pPr>
              <a:t>‹#›</a:t>
            </a:fld>
            <a:endParaRPr lang="de-CH" altLang="x-none"/>
          </a:p>
        </p:txBody>
      </p:sp>
    </p:spTree>
    <p:extLst>
      <p:ext uri="{BB962C8B-B14F-4D97-AF65-F5344CB8AC3E}">
        <p14:creationId xmlns:p14="http://schemas.microsoft.com/office/powerpoint/2010/main" val="2278609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CD6A-F971-4A1D-B0EA-7B9C0D3F6768}"/>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E007CEBB-D906-4C27-8EDE-509141178C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47AA6FC5-DE5B-43B0-972B-F3662A7541D7}"/>
              </a:ext>
            </a:extLst>
          </p:cNvPr>
          <p:cNvSpPr>
            <a:spLocks noGrp="1"/>
          </p:cNvSpPr>
          <p:nvPr>
            <p:ph type="dt" sz="half" idx="10"/>
          </p:nvPr>
        </p:nvSpPr>
        <p:spPr/>
        <p:txBody>
          <a:bodyPr/>
          <a:lstStyle/>
          <a:p>
            <a:pPr>
              <a:defRPr/>
            </a:pPr>
            <a:fld id="{F5028A32-6167-4E4D-9784-9E494FB5A9CD}" type="datetimeFigureOut">
              <a:rPr lang="de-CH" smtClean="0"/>
              <a:pPr>
                <a:defRPr/>
              </a:pPr>
              <a:t>10.11.2021</a:t>
            </a:fld>
            <a:endParaRPr lang="de-CH"/>
          </a:p>
        </p:txBody>
      </p:sp>
      <p:sp>
        <p:nvSpPr>
          <p:cNvPr id="5" name="Footer Placeholder 4">
            <a:extLst>
              <a:ext uri="{FF2B5EF4-FFF2-40B4-BE49-F238E27FC236}">
                <a16:creationId xmlns:a16="http://schemas.microsoft.com/office/drawing/2014/main" id="{359D9F67-4A83-4884-848A-A4CA2FD940E3}"/>
              </a:ext>
            </a:extLst>
          </p:cNvPr>
          <p:cNvSpPr>
            <a:spLocks noGrp="1"/>
          </p:cNvSpPr>
          <p:nvPr>
            <p:ph type="ftr" sz="quarter" idx="11"/>
          </p:nvPr>
        </p:nvSpPr>
        <p:spPr/>
        <p:txBody>
          <a:bodyPr/>
          <a:lstStyle/>
          <a:p>
            <a:pPr>
              <a:defRPr/>
            </a:pPr>
            <a:endParaRPr lang="de-CH"/>
          </a:p>
        </p:txBody>
      </p:sp>
      <p:sp>
        <p:nvSpPr>
          <p:cNvPr id="6" name="Slide Number Placeholder 5">
            <a:extLst>
              <a:ext uri="{FF2B5EF4-FFF2-40B4-BE49-F238E27FC236}">
                <a16:creationId xmlns:a16="http://schemas.microsoft.com/office/drawing/2014/main" id="{6D195850-935A-4F72-B8A0-5F31AC375214}"/>
              </a:ext>
            </a:extLst>
          </p:cNvPr>
          <p:cNvSpPr>
            <a:spLocks noGrp="1"/>
          </p:cNvSpPr>
          <p:nvPr>
            <p:ph type="sldNum" sz="quarter" idx="12"/>
          </p:nvPr>
        </p:nvSpPr>
        <p:spPr/>
        <p:txBody>
          <a:bodyPr/>
          <a:lstStyle/>
          <a:p>
            <a:pPr>
              <a:defRPr/>
            </a:pPr>
            <a:fld id="{E545B3A4-C56C-49FE-A934-3414972133D9}" type="slidenum">
              <a:rPr lang="de-CH" altLang="x-none" smtClean="0"/>
              <a:pPr>
                <a:defRPr/>
              </a:pPr>
              <a:t>‹#›</a:t>
            </a:fld>
            <a:endParaRPr lang="de-CH" altLang="x-none"/>
          </a:p>
        </p:txBody>
      </p:sp>
    </p:spTree>
    <p:extLst>
      <p:ext uri="{BB962C8B-B14F-4D97-AF65-F5344CB8AC3E}">
        <p14:creationId xmlns:p14="http://schemas.microsoft.com/office/powerpoint/2010/main" val="116960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497270-3D2D-4705-A1BC-A43F0F4B5EF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36922C4F-ABCC-4517-ABC6-69C15CE2E10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05275677-AE4F-4B03-BB44-013B0DA1497C}"/>
              </a:ext>
            </a:extLst>
          </p:cNvPr>
          <p:cNvSpPr>
            <a:spLocks noGrp="1"/>
          </p:cNvSpPr>
          <p:nvPr>
            <p:ph type="dt" sz="half" idx="10"/>
          </p:nvPr>
        </p:nvSpPr>
        <p:spPr/>
        <p:txBody>
          <a:bodyPr/>
          <a:lstStyle/>
          <a:p>
            <a:pPr>
              <a:defRPr/>
            </a:pPr>
            <a:fld id="{F5028A32-6167-4E4D-9784-9E494FB5A9CD}" type="datetimeFigureOut">
              <a:rPr lang="de-CH" smtClean="0"/>
              <a:pPr>
                <a:defRPr/>
              </a:pPr>
              <a:t>10.11.2021</a:t>
            </a:fld>
            <a:endParaRPr lang="de-CH"/>
          </a:p>
        </p:txBody>
      </p:sp>
      <p:sp>
        <p:nvSpPr>
          <p:cNvPr id="5" name="Footer Placeholder 4">
            <a:extLst>
              <a:ext uri="{FF2B5EF4-FFF2-40B4-BE49-F238E27FC236}">
                <a16:creationId xmlns:a16="http://schemas.microsoft.com/office/drawing/2014/main" id="{4E0CAD01-7612-46FC-B0F7-675CE8763117}"/>
              </a:ext>
            </a:extLst>
          </p:cNvPr>
          <p:cNvSpPr>
            <a:spLocks noGrp="1"/>
          </p:cNvSpPr>
          <p:nvPr>
            <p:ph type="ftr" sz="quarter" idx="11"/>
          </p:nvPr>
        </p:nvSpPr>
        <p:spPr/>
        <p:txBody>
          <a:bodyPr/>
          <a:lstStyle/>
          <a:p>
            <a:pPr>
              <a:defRPr/>
            </a:pPr>
            <a:endParaRPr lang="de-CH"/>
          </a:p>
        </p:txBody>
      </p:sp>
      <p:sp>
        <p:nvSpPr>
          <p:cNvPr id="6" name="Slide Number Placeholder 5">
            <a:extLst>
              <a:ext uri="{FF2B5EF4-FFF2-40B4-BE49-F238E27FC236}">
                <a16:creationId xmlns:a16="http://schemas.microsoft.com/office/drawing/2014/main" id="{8A9066E3-C39B-494D-95A6-FDD474C0ECC9}"/>
              </a:ext>
            </a:extLst>
          </p:cNvPr>
          <p:cNvSpPr>
            <a:spLocks noGrp="1"/>
          </p:cNvSpPr>
          <p:nvPr>
            <p:ph type="sldNum" sz="quarter" idx="12"/>
          </p:nvPr>
        </p:nvSpPr>
        <p:spPr/>
        <p:txBody>
          <a:bodyPr/>
          <a:lstStyle/>
          <a:p>
            <a:pPr>
              <a:defRPr/>
            </a:pPr>
            <a:fld id="{E545B3A4-C56C-49FE-A934-3414972133D9}" type="slidenum">
              <a:rPr lang="de-CH" altLang="x-none" smtClean="0"/>
              <a:pPr>
                <a:defRPr/>
              </a:pPr>
              <a:t>‹#›</a:t>
            </a:fld>
            <a:endParaRPr lang="de-CH" altLang="x-none"/>
          </a:p>
        </p:txBody>
      </p:sp>
    </p:spTree>
    <p:extLst>
      <p:ext uri="{BB962C8B-B14F-4D97-AF65-F5344CB8AC3E}">
        <p14:creationId xmlns:p14="http://schemas.microsoft.com/office/powerpoint/2010/main" val="114772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E4D2-BCC6-488F-ADEA-E6513CECCB84}"/>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2A756F18-A32C-4BD3-8F3A-D22A09D79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A0407D4A-FA05-42B7-9F4F-24FDD86ADC5B}"/>
              </a:ext>
            </a:extLst>
          </p:cNvPr>
          <p:cNvSpPr>
            <a:spLocks noGrp="1"/>
          </p:cNvSpPr>
          <p:nvPr>
            <p:ph type="dt" sz="half" idx="10"/>
          </p:nvPr>
        </p:nvSpPr>
        <p:spPr/>
        <p:txBody>
          <a:bodyPr/>
          <a:lstStyle/>
          <a:p>
            <a:pPr>
              <a:defRPr/>
            </a:pPr>
            <a:fld id="{F5028A32-6167-4E4D-9784-9E494FB5A9CD}" type="datetimeFigureOut">
              <a:rPr lang="de-CH" smtClean="0"/>
              <a:pPr>
                <a:defRPr/>
              </a:pPr>
              <a:t>10.11.2021</a:t>
            </a:fld>
            <a:endParaRPr lang="de-CH"/>
          </a:p>
        </p:txBody>
      </p:sp>
      <p:sp>
        <p:nvSpPr>
          <p:cNvPr id="5" name="Footer Placeholder 4">
            <a:extLst>
              <a:ext uri="{FF2B5EF4-FFF2-40B4-BE49-F238E27FC236}">
                <a16:creationId xmlns:a16="http://schemas.microsoft.com/office/drawing/2014/main" id="{03515FCD-A988-4C17-B5D9-60470E5B41ED}"/>
              </a:ext>
            </a:extLst>
          </p:cNvPr>
          <p:cNvSpPr>
            <a:spLocks noGrp="1"/>
          </p:cNvSpPr>
          <p:nvPr>
            <p:ph type="ftr" sz="quarter" idx="11"/>
          </p:nvPr>
        </p:nvSpPr>
        <p:spPr/>
        <p:txBody>
          <a:bodyPr/>
          <a:lstStyle/>
          <a:p>
            <a:pPr>
              <a:defRPr/>
            </a:pPr>
            <a:endParaRPr lang="de-CH"/>
          </a:p>
        </p:txBody>
      </p:sp>
      <p:sp>
        <p:nvSpPr>
          <p:cNvPr id="6" name="Slide Number Placeholder 5">
            <a:extLst>
              <a:ext uri="{FF2B5EF4-FFF2-40B4-BE49-F238E27FC236}">
                <a16:creationId xmlns:a16="http://schemas.microsoft.com/office/drawing/2014/main" id="{DADBB98D-9B87-429E-831A-159102EED25E}"/>
              </a:ext>
            </a:extLst>
          </p:cNvPr>
          <p:cNvSpPr>
            <a:spLocks noGrp="1"/>
          </p:cNvSpPr>
          <p:nvPr>
            <p:ph type="sldNum" sz="quarter" idx="12"/>
          </p:nvPr>
        </p:nvSpPr>
        <p:spPr/>
        <p:txBody>
          <a:bodyPr/>
          <a:lstStyle/>
          <a:p>
            <a:pPr>
              <a:defRPr/>
            </a:pPr>
            <a:fld id="{E545B3A4-C56C-49FE-A934-3414972133D9}" type="slidenum">
              <a:rPr lang="de-CH" altLang="x-none" smtClean="0"/>
              <a:pPr>
                <a:defRPr/>
              </a:pPr>
              <a:t>‹#›</a:t>
            </a:fld>
            <a:endParaRPr lang="de-CH" altLang="x-none"/>
          </a:p>
        </p:txBody>
      </p:sp>
    </p:spTree>
    <p:extLst>
      <p:ext uri="{BB962C8B-B14F-4D97-AF65-F5344CB8AC3E}">
        <p14:creationId xmlns:p14="http://schemas.microsoft.com/office/powerpoint/2010/main" val="191825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19DD-8CBA-4DF6-A76A-F7138230A65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70C898BC-1565-4CE9-A968-92A88600589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B8F14D-8355-431D-B25F-A7BDF1B814CB}"/>
              </a:ext>
            </a:extLst>
          </p:cNvPr>
          <p:cNvSpPr>
            <a:spLocks noGrp="1"/>
          </p:cNvSpPr>
          <p:nvPr>
            <p:ph type="dt" sz="half" idx="10"/>
          </p:nvPr>
        </p:nvSpPr>
        <p:spPr/>
        <p:txBody>
          <a:bodyPr/>
          <a:lstStyle/>
          <a:p>
            <a:pPr>
              <a:defRPr/>
            </a:pPr>
            <a:fld id="{B7074243-2A58-4AFD-9DDD-37B7553ED9BD}" type="datetimeFigureOut">
              <a:rPr lang="de-CH" smtClean="0"/>
              <a:pPr>
                <a:defRPr/>
              </a:pPr>
              <a:t>10.11.2021</a:t>
            </a:fld>
            <a:endParaRPr lang="de-CH"/>
          </a:p>
        </p:txBody>
      </p:sp>
      <p:sp>
        <p:nvSpPr>
          <p:cNvPr id="5" name="Footer Placeholder 4">
            <a:extLst>
              <a:ext uri="{FF2B5EF4-FFF2-40B4-BE49-F238E27FC236}">
                <a16:creationId xmlns:a16="http://schemas.microsoft.com/office/drawing/2014/main" id="{93794325-2E2B-4B69-BAE0-562B6C98F3D9}"/>
              </a:ext>
            </a:extLst>
          </p:cNvPr>
          <p:cNvSpPr>
            <a:spLocks noGrp="1"/>
          </p:cNvSpPr>
          <p:nvPr>
            <p:ph type="ftr" sz="quarter" idx="11"/>
          </p:nvPr>
        </p:nvSpPr>
        <p:spPr/>
        <p:txBody>
          <a:bodyPr/>
          <a:lstStyle/>
          <a:p>
            <a:pPr>
              <a:defRPr/>
            </a:pPr>
            <a:endParaRPr lang="de-CH"/>
          </a:p>
        </p:txBody>
      </p:sp>
      <p:sp>
        <p:nvSpPr>
          <p:cNvPr id="6" name="Slide Number Placeholder 5">
            <a:extLst>
              <a:ext uri="{FF2B5EF4-FFF2-40B4-BE49-F238E27FC236}">
                <a16:creationId xmlns:a16="http://schemas.microsoft.com/office/drawing/2014/main" id="{9DDCB900-2FDE-49D1-8168-BF0F5803F4F9}"/>
              </a:ext>
            </a:extLst>
          </p:cNvPr>
          <p:cNvSpPr>
            <a:spLocks noGrp="1"/>
          </p:cNvSpPr>
          <p:nvPr>
            <p:ph type="sldNum" sz="quarter" idx="12"/>
          </p:nvPr>
        </p:nvSpPr>
        <p:spPr/>
        <p:txBody>
          <a:bodyPr/>
          <a:lstStyle/>
          <a:p>
            <a:pPr>
              <a:defRPr/>
            </a:pPr>
            <a:fld id="{63E62C37-0EB9-4114-B437-CE38E8A6F52F}" type="slidenum">
              <a:rPr lang="de-CH" altLang="x-none" smtClean="0"/>
              <a:pPr>
                <a:defRPr/>
              </a:pPr>
              <a:t>‹#›</a:t>
            </a:fld>
            <a:endParaRPr lang="de-CH" altLang="x-none"/>
          </a:p>
        </p:txBody>
      </p:sp>
    </p:spTree>
    <p:extLst>
      <p:ext uri="{BB962C8B-B14F-4D97-AF65-F5344CB8AC3E}">
        <p14:creationId xmlns:p14="http://schemas.microsoft.com/office/powerpoint/2010/main" val="246203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5BAB-6BEC-4F43-9E0F-7BBD31B90376}"/>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A0BAFCCB-2165-40C9-88FB-328429EA5BC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C75C807A-FFBC-49E4-BDCB-EC98416564F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5EA426AE-C037-416F-8359-E66DAAD442DF}"/>
              </a:ext>
            </a:extLst>
          </p:cNvPr>
          <p:cNvSpPr>
            <a:spLocks noGrp="1"/>
          </p:cNvSpPr>
          <p:nvPr>
            <p:ph type="dt" sz="half" idx="10"/>
          </p:nvPr>
        </p:nvSpPr>
        <p:spPr/>
        <p:txBody>
          <a:bodyPr/>
          <a:lstStyle/>
          <a:p>
            <a:pPr>
              <a:defRPr/>
            </a:pPr>
            <a:fld id="{F5028A32-6167-4E4D-9784-9E494FB5A9CD}" type="datetimeFigureOut">
              <a:rPr lang="de-CH" smtClean="0"/>
              <a:pPr>
                <a:defRPr/>
              </a:pPr>
              <a:t>10.11.2021</a:t>
            </a:fld>
            <a:endParaRPr lang="de-CH"/>
          </a:p>
        </p:txBody>
      </p:sp>
      <p:sp>
        <p:nvSpPr>
          <p:cNvPr id="6" name="Footer Placeholder 5">
            <a:extLst>
              <a:ext uri="{FF2B5EF4-FFF2-40B4-BE49-F238E27FC236}">
                <a16:creationId xmlns:a16="http://schemas.microsoft.com/office/drawing/2014/main" id="{E45E846D-002B-4554-994D-B9C9B40A3D71}"/>
              </a:ext>
            </a:extLst>
          </p:cNvPr>
          <p:cNvSpPr>
            <a:spLocks noGrp="1"/>
          </p:cNvSpPr>
          <p:nvPr>
            <p:ph type="ftr" sz="quarter" idx="11"/>
          </p:nvPr>
        </p:nvSpPr>
        <p:spPr/>
        <p:txBody>
          <a:bodyPr/>
          <a:lstStyle/>
          <a:p>
            <a:pPr>
              <a:defRPr/>
            </a:pPr>
            <a:endParaRPr lang="de-CH"/>
          </a:p>
        </p:txBody>
      </p:sp>
      <p:sp>
        <p:nvSpPr>
          <p:cNvPr id="7" name="Slide Number Placeholder 6">
            <a:extLst>
              <a:ext uri="{FF2B5EF4-FFF2-40B4-BE49-F238E27FC236}">
                <a16:creationId xmlns:a16="http://schemas.microsoft.com/office/drawing/2014/main" id="{D3CEF1B8-894B-4087-AB41-A3CE0DAE40D6}"/>
              </a:ext>
            </a:extLst>
          </p:cNvPr>
          <p:cNvSpPr>
            <a:spLocks noGrp="1"/>
          </p:cNvSpPr>
          <p:nvPr>
            <p:ph type="sldNum" sz="quarter" idx="12"/>
          </p:nvPr>
        </p:nvSpPr>
        <p:spPr/>
        <p:txBody>
          <a:bodyPr/>
          <a:lstStyle/>
          <a:p>
            <a:pPr>
              <a:defRPr/>
            </a:pPr>
            <a:fld id="{E545B3A4-C56C-49FE-A934-3414972133D9}" type="slidenum">
              <a:rPr lang="de-CH" altLang="x-none" smtClean="0"/>
              <a:pPr>
                <a:defRPr/>
              </a:pPr>
              <a:t>‹#›</a:t>
            </a:fld>
            <a:endParaRPr lang="de-CH" altLang="x-none"/>
          </a:p>
        </p:txBody>
      </p:sp>
    </p:spTree>
    <p:extLst>
      <p:ext uri="{BB962C8B-B14F-4D97-AF65-F5344CB8AC3E}">
        <p14:creationId xmlns:p14="http://schemas.microsoft.com/office/powerpoint/2010/main" val="4228957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E61F-61C9-4C76-8EC8-B3B65C880430}"/>
              </a:ext>
            </a:extLst>
          </p:cNvPr>
          <p:cNvSpPr>
            <a:spLocks noGrp="1"/>
          </p:cNvSpPr>
          <p:nvPr>
            <p:ph type="title"/>
          </p:nvPr>
        </p:nvSpPr>
        <p:spPr>
          <a:xfrm>
            <a:off x="629841" y="365126"/>
            <a:ext cx="78867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21FAA69A-720E-4842-ADA8-8236C95297F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D850C70-7E8D-476A-8308-40123830087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B768B971-C500-4C15-A711-3F8868FFACD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5C24C12-F2C7-4F21-816B-CE283D9C303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D2B67741-D567-4046-8A45-AFBC442D7E2F}"/>
              </a:ext>
            </a:extLst>
          </p:cNvPr>
          <p:cNvSpPr>
            <a:spLocks noGrp="1"/>
          </p:cNvSpPr>
          <p:nvPr>
            <p:ph type="dt" sz="half" idx="10"/>
          </p:nvPr>
        </p:nvSpPr>
        <p:spPr/>
        <p:txBody>
          <a:bodyPr/>
          <a:lstStyle/>
          <a:p>
            <a:pPr>
              <a:defRPr/>
            </a:pPr>
            <a:fld id="{F5028A32-6167-4E4D-9784-9E494FB5A9CD}" type="datetimeFigureOut">
              <a:rPr lang="de-CH" smtClean="0"/>
              <a:pPr>
                <a:defRPr/>
              </a:pPr>
              <a:t>10.11.2021</a:t>
            </a:fld>
            <a:endParaRPr lang="de-CH"/>
          </a:p>
        </p:txBody>
      </p:sp>
      <p:sp>
        <p:nvSpPr>
          <p:cNvPr id="8" name="Footer Placeholder 7">
            <a:extLst>
              <a:ext uri="{FF2B5EF4-FFF2-40B4-BE49-F238E27FC236}">
                <a16:creationId xmlns:a16="http://schemas.microsoft.com/office/drawing/2014/main" id="{6A1E1E41-A461-4B7E-92A6-802A1F6C1709}"/>
              </a:ext>
            </a:extLst>
          </p:cNvPr>
          <p:cNvSpPr>
            <a:spLocks noGrp="1"/>
          </p:cNvSpPr>
          <p:nvPr>
            <p:ph type="ftr" sz="quarter" idx="11"/>
          </p:nvPr>
        </p:nvSpPr>
        <p:spPr/>
        <p:txBody>
          <a:bodyPr/>
          <a:lstStyle/>
          <a:p>
            <a:pPr>
              <a:defRPr/>
            </a:pPr>
            <a:endParaRPr lang="de-CH"/>
          </a:p>
        </p:txBody>
      </p:sp>
      <p:sp>
        <p:nvSpPr>
          <p:cNvPr id="9" name="Slide Number Placeholder 8">
            <a:extLst>
              <a:ext uri="{FF2B5EF4-FFF2-40B4-BE49-F238E27FC236}">
                <a16:creationId xmlns:a16="http://schemas.microsoft.com/office/drawing/2014/main" id="{BDCBA2D1-3DFE-49C4-ACF7-A83163424EEB}"/>
              </a:ext>
            </a:extLst>
          </p:cNvPr>
          <p:cNvSpPr>
            <a:spLocks noGrp="1"/>
          </p:cNvSpPr>
          <p:nvPr>
            <p:ph type="sldNum" sz="quarter" idx="12"/>
          </p:nvPr>
        </p:nvSpPr>
        <p:spPr/>
        <p:txBody>
          <a:bodyPr/>
          <a:lstStyle/>
          <a:p>
            <a:pPr>
              <a:defRPr/>
            </a:pPr>
            <a:fld id="{E545B3A4-C56C-49FE-A934-3414972133D9}" type="slidenum">
              <a:rPr lang="de-CH" altLang="x-none" smtClean="0"/>
              <a:pPr>
                <a:defRPr/>
              </a:pPr>
              <a:t>‹#›</a:t>
            </a:fld>
            <a:endParaRPr lang="de-CH" altLang="x-none"/>
          </a:p>
        </p:txBody>
      </p:sp>
    </p:spTree>
    <p:extLst>
      <p:ext uri="{BB962C8B-B14F-4D97-AF65-F5344CB8AC3E}">
        <p14:creationId xmlns:p14="http://schemas.microsoft.com/office/powerpoint/2010/main" val="306004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47E6-C0D2-4DF1-BADD-51335D44D81E}"/>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F20F0E36-D0AB-46F2-A1B8-B46A17243661}"/>
              </a:ext>
            </a:extLst>
          </p:cNvPr>
          <p:cNvSpPr>
            <a:spLocks noGrp="1"/>
          </p:cNvSpPr>
          <p:nvPr>
            <p:ph type="dt" sz="half" idx="10"/>
          </p:nvPr>
        </p:nvSpPr>
        <p:spPr/>
        <p:txBody>
          <a:bodyPr/>
          <a:lstStyle/>
          <a:p>
            <a:pPr>
              <a:defRPr/>
            </a:pPr>
            <a:fld id="{48AD5AD7-6664-4546-96C0-A9D135D57A5A}" type="datetimeFigureOut">
              <a:rPr lang="de-CH" smtClean="0"/>
              <a:pPr>
                <a:defRPr/>
              </a:pPr>
              <a:t>10.11.2021</a:t>
            </a:fld>
            <a:endParaRPr lang="de-CH"/>
          </a:p>
        </p:txBody>
      </p:sp>
      <p:sp>
        <p:nvSpPr>
          <p:cNvPr id="4" name="Footer Placeholder 3">
            <a:extLst>
              <a:ext uri="{FF2B5EF4-FFF2-40B4-BE49-F238E27FC236}">
                <a16:creationId xmlns:a16="http://schemas.microsoft.com/office/drawing/2014/main" id="{D5DB0ADF-6A24-4C45-9669-AEFD82DEEE0A}"/>
              </a:ext>
            </a:extLst>
          </p:cNvPr>
          <p:cNvSpPr>
            <a:spLocks noGrp="1"/>
          </p:cNvSpPr>
          <p:nvPr>
            <p:ph type="ftr" sz="quarter" idx="11"/>
          </p:nvPr>
        </p:nvSpPr>
        <p:spPr/>
        <p:txBody>
          <a:bodyPr/>
          <a:lstStyle/>
          <a:p>
            <a:pPr>
              <a:defRPr/>
            </a:pPr>
            <a:endParaRPr lang="de-CH"/>
          </a:p>
        </p:txBody>
      </p:sp>
      <p:sp>
        <p:nvSpPr>
          <p:cNvPr id="5" name="Slide Number Placeholder 4">
            <a:extLst>
              <a:ext uri="{FF2B5EF4-FFF2-40B4-BE49-F238E27FC236}">
                <a16:creationId xmlns:a16="http://schemas.microsoft.com/office/drawing/2014/main" id="{48954D42-46B9-4255-AB28-E02F4CE423C2}"/>
              </a:ext>
            </a:extLst>
          </p:cNvPr>
          <p:cNvSpPr>
            <a:spLocks noGrp="1"/>
          </p:cNvSpPr>
          <p:nvPr>
            <p:ph type="sldNum" sz="quarter" idx="12"/>
          </p:nvPr>
        </p:nvSpPr>
        <p:spPr/>
        <p:txBody>
          <a:bodyPr/>
          <a:lstStyle/>
          <a:p>
            <a:pPr>
              <a:defRPr/>
            </a:pPr>
            <a:fld id="{9E7F5F0F-F43C-44F5-A84E-24DED1535469}" type="slidenum">
              <a:rPr lang="de-CH" altLang="x-none" smtClean="0"/>
              <a:pPr>
                <a:defRPr/>
              </a:pPr>
              <a:t>‹#›</a:t>
            </a:fld>
            <a:endParaRPr lang="de-CH" altLang="x-none"/>
          </a:p>
        </p:txBody>
      </p:sp>
    </p:spTree>
    <p:extLst>
      <p:ext uri="{BB962C8B-B14F-4D97-AF65-F5344CB8AC3E}">
        <p14:creationId xmlns:p14="http://schemas.microsoft.com/office/powerpoint/2010/main" val="275040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CE17B4-58AC-45D9-9576-5F32DC7199AD}"/>
              </a:ext>
            </a:extLst>
          </p:cNvPr>
          <p:cNvSpPr>
            <a:spLocks noGrp="1"/>
          </p:cNvSpPr>
          <p:nvPr>
            <p:ph type="dt" sz="half" idx="10"/>
          </p:nvPr>
        </p:nvSpPr>
        <p:spPr/>
        <p:txBody>
          <a:bodyPr/>
          <a:lstStyle/>
          <a:p>
            <a:pPr>
              <a:defRPr/>
            </a:pPr>
            <a:fld id="{46EF05BB-85D6-4C67-A410-8133939C4654}" type="datetimeFigureOut">
              <a:rPr lang="de-CH" smtClean="0"/>
              <a:pPr>
                <a:defRPr/>
              </a:pPr>
              <a:t>10.11.2021</a:t>
            </a:fld>
            <a:endParaRPr lang="de-CH"/>
          </a:p>
        </p:txBody>
      </p:sp>
      <p:sp>
        <p:nvSpPr>
          <p:cNvPr id="3" name="Footer Placeholder 2">
            <a:extLst>
              <a:ext uri="{FF2B5EF4-FFF2-40B4-BE49-F238E27FC236}">
                <a16:creationId xmlns:a16="http://schemas.microsoft.com/office/drawing/2014/main" id="{DA5BFCDD-1808-4EE9-87AC-C2E50A39722A}"/>
              </a:ext>
            </a:extLst>
          </p:cNvPr>
          <p:cNvSpPr>
            <a:spLocks noGrp="1"/>
          </p:cNvSpPr>
          <p:nvPr>
            <p:ph type="ftr" sz="quarter" idx="11"/>
          </p:nvPr>
        </p:nvSpPr>
        <p:spPr/>
        <p:txBody>
          <a:bodyPr/>
          <a:lstStyle/>
          <a:p>
            <a:pPr>
              <a:defRPr/>
            </a:pPr>
            <a:endParaRPr lang="de-CH"/>
          </a:p>
        </p:txBody>
      </p:sp>
      <p:sp>
        <p:nvSpPr>
          <p:cNvPr id="4" name="Slide Number Placeholder 3">
            <a:extLst>
              <a:ext uri="{FF2B5EF4-FFF2-40B4-BE49-F238E27FC236}">
                <a16:creationId xmlns:a16="http://schemas.microsoft.com/office/drawing/2014/main" id="{3FC6ACD3-DAE6-4289-84C4-0746F01E7135}"/>
              </a:ext>
            </a:extLst>
          </p:cNvPr>
          <p:cNvSpPr>
            <a:spLocks noGrp="1"/>
          </p:cNvSpPr>
          <p:nvPr>
            <p:ph type="sldNum" sz="quarter" idx="12"/>
          </p:nvPr>
        </p:nvSpPr>
        <p:spPr/>
        <p:txBody>
          <a:bodyPr/>
          <a:lstStyle/>
          <a:p>
            <a:pPr>
              <a:defRPr/>
            </a:pPr>
            <a:fld id="{3BE6FDC6-4F8B-464B-BC40-383D74D236CE}" type="slidenum">
              <a:rPr lang="de-CH" altLang="x-none" smtClean="0"/>
              <a:pPr>
                <a:defRPr/>
              </a:pPr>
              <a:t>‹#›</a:t>
            </a:fld>
            <a:endParaRPr lang="de-CH" altLang="x-none"/>
          </a:p>
        </p:txBody>
      </p:sp>
    </p:spTree>
    <p:extLst>
      <p:ext uri="{BB962C8B-B14F-4D97-AF65-F5344CB8AC3E}">
        <p14:creationId xmlns:p14="http://schemas.microsoft.com/office/powerpoint/2010/main" val="3425516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D45C-7957-4698-9021-EFA3FC827BC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09CB705E-B671-447D-A115-7F608A52E5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A1EFF258-91F9-4656-9E97-C5D7BFE531D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576AFB-EC73-4148-8CB6-2BFA8612EE86}"/>
              </a:ext>
            </a:extLst>
          </p:cNvPr>
          <p:cNvSpPr>
            <a:spLocks noGrp="1"/>
          </p:cNvSpPr>
          <p:nvPr>
            <p:ph type="dt" sz="half" idx="10"/>
          </p:nvPr>
        </p:nvSpPr>
        <p:spPr/>
        <p:txBody>
          <a:bodyPr/>
          <a:lstStyle/>
          <a:p>
            <a:pPr>
              <a:defRPr/>
            </a:pPr>
            <a:fld id="{F5028A32-6167-4E4D-9784-9E494FB5A9CD}" type="datetimeFigureOut">
              <a:rPr lang="de-CH" smtClean="0"/>
              <a:pPr>
                <a:defRPr/>
              </a:pPr>
              <a:t>10.11.2021</a:t>
            </a:fld>
            <a:endParaRPr lang="de-CH"/>
          </a:p>
        </p:txBody>
      </p:sp>
      <p:sp>
        <p:nvSpPr>
          <p:cNvPr id="6" name="Footer Placeholder 5">
            <a:extLst>
              <a:ext uri="{FF2B5EF4-FFF2-40B4-BE49-F238E27FC236}">
                <a16:creationId xmlns:a16="http://schemas.microsoft.com/office/drawing/2014/main" id="{0D6203E3-B8BD-4EB9-B562-95AA02AF35AF}"/>
              </a:ext>
            </a:extLst>
          </p:cNvPr>
          <p:cNvSpPr>
            <a:spLocks noGrp="1"/>
          </p:cNvSpPr>
          <p:nvPr>
            <p:ph type="ftr" sz="quarter" idx="11"/>
          </p:nvPr>
        </p:nvSpPr>
        <p:spPr/>
        <p:txBody>
          <a:bodyPr/>
          <a:lstStyle/>
          <a:p>
            <a:pPr>
              <a:defRPr/>
            </a:pPr>
            <a:endParaRPr lang="de-CH"/>
          </a:p>
        </p:txBody>
      </p:sp>
      <p:sp>
        <p:nvSpPr>
          <p:cNvPr id="7" name="Slide Number Placeholder 6">
            <a:extLst>
              <a:ext uri="{FF2B5EF4-FFF2-40B4-BE49-F238E27FC236}">
                <a16:creationId xmlns:a16="http://schemas.microsoft.com/office/drawing/2014/main" id="{A524BC7C-4278-4C17-9252-B405158D4A05}"/>
              </a:ext>
            </a:extLst>
          </p:cNvPr>
          <p:cNvSpPr>
            <a:spLocks noGrp="1"/>
          </p:cNvSpPr>
          <p:nvPr>
            <p:ph type="sldNum" sz="quarter" idx="12"/>
          </p:nvPr>
        </p:nvSpPr>
        <p:spPr/>
        <p:txBody>
          <a:bodyPr/>
          <a:lstStyle/>
          <a:p>
            <a:pPr>
              <a:defRPr/>
            </a:pPr>
            <a:fld id="{E545B3A4-C56C-49FE-A934-3414972133D9}" type="slidenum">
              <a:rPr lang="de-CH" altLang="x-none" smtClean="0"/>
              <a:pPr>
                <a:defRPr/>
              </a:pPr>
              <a:t>‹#›</a:t>
            </a:fld>
            <a:endParaRPr lang="de-CH" altLang="x-none"/>
          </a:p>
        </p:txBody>
      </p:sp>
    </p:spTree>
    <p:extLst>
      <p:ext uri="{BB962C8B-B14F-4D97-AF65-F5344CB8AC3E}">
        <p14:creationId xmlns:p14="http://schemas.microsoft.com/office/powerpoint/2010/main" val="131952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C9069-EB0D-46F5-BC2C-CA789FCB2FF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9493FF61-231C-413A-AA32-A2A2AB6EEF3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x-none"/>
          </a:p>
        </p:txBody>
      </p:sp>
      <p:sp>
        <p:nvSpPr>
          <p:cNvPr id="4" name="Text Placeholder 3">
            <a:extLst>
              <a:ext uri="{FF2B5EF4-FFF2-40B4-BE49-F238E27FC236}">
                <a16:creationId xmlns:a16="http://schemas.microsoft.com/office/drawing/2014/main" id="{DE00B42F-A878-4BEC-AE1B-6FFBB3E876B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7D29ADC-D6C8-4D9E-82FB-20F7713FA43C}"/>
              </a:ext>
            </a:extLst>
          </p:cNvPr>
          <p:cNvSpPr>
            <a:spLocks noGrp="1"/>
          </p:cNvSpPr>
          <p:nvPr>
            <p:ph type="dt" sz="half" idx="10"/>
          </p:nvPr>
        </p:nvSpPr>
        <p:spPr/>
        <p:txBody>
          <a:bodyPr/>
          <a:lstStyle/>
          <a:p>
            <a:pPr>
              <a:defRPr/>
            </a:pPr>
            <a:fld id="{F5028A32-6167-4E4D-9784-9E494FB5A9CD}" type="datetimeFigureOut">
              <a:rPr lang="de-CH" smtClean="0"/>
              <a:pPr>
                <a:defRPr/>
              </a:pPr>
              <a:t>10.11.2021</a:t>
            </a:fld>
            <a:endParaRPr lang="de-CH"/>
          </a:p>
        </p:txBody>
      </p:sp>
      <p:sp>
        <p:nvSpPr>
          <p:cNvPr id="6" name="Footer Placeholder 5">
            <a:extLst>
              <a:ext uri="{FF2B5EF4-FFF2-40B4-BE49-F238E27FC236}">
                <a16:creationId xmlns:a16="http://schemas.microsoft.com/office/drawing/2014/main" id="{5C327944-41B5-4DB2-8467-B4649ADB348E}"/>
              </a:ext>
            </a:extLst>
          </p:cNvPr>
          <p:cNvSpPr>
            <a:spLocks noGrp="1"/>
          </p:cNvSpPr>
          <p:nvPr>
            <p:ph type="ftr" sz="quarter" idx="11"/>
          </p:nvPr>
        </p:nvSpPr>
        <p:spPr/>
        <p:txBody>
          <a:bodyPr/>
          <a:lstStyle/>
          <a:p>
            <a:pPr>
              <a:defRPr/>
            </a:pPr>
            <a:endParaRPr lang="de-CH"/>
          </a:p>
        </p:txBody>
      </p:sp>
      <p:sp>
        <p:nvSpPr>
          <p:cNvPr id="7" name="Slide Number Placeholder 6">
            <a:extLst>
              <a:ext uri="{FF2B5EF4-FFF2-40B4-BE49-F238E27FC236}">
                <a16:creationId xmlns:a16="http://schemas.microsoft.com/office/drawing/2014/main" id="{7946A895-BC3F-4A6C-9E1D-B9C0A509BB14}"/>
              </a:ext>
            </a:extLst>
          </p:cNvPr>
          <p:cNvSpPr>
            <a:spLocks noGrp="1"/>
          </p:cNvSpPr>
          <p:nvPr>
            <p:ph type="sldNum" sz="quarter" idx="12"/>
          </p:nvPr>
        </p:nvSpPr>
        <p:spPr/>
        <p:txBody>
          <a:bodyPr/>
          <a:lstStyle/>
          <a:p>
            <a:pPr>
              <a:defRPr/>
            </a:pPr>
            <a:fld id="{E545B3A4-C56C-49FE-A934-3414972133D9}" type="slidenum">
              <a:rPr lang="de-CH" altLang="x-none" smtClean="0"/>
              <a:pPr>
                <a:defRPr/>
              </a:pPr>
              <a:t>‹#›</a:t>
            </a:fld>
            <a:endParaRPr lang="de-CH" altLang="x-none"/>
          </a:p>
        </p:txBody>
      </p:sp>
    </p:spTree>
    <p:extLst>
      <p:ext uri="{BB962C8B-B14F-4D97-AF65-F5344CB8AC3E}">
        <p14:creationId xmlns:p14="http://schemas.microsoft.com/office/powerpoint/2010/main" val="144409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193543-3F3B-4872-AE04-5A5F8D26B06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2608C6E3-34C1-469C-BB3E-4B7721D099B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5F1B486-6E92-4238-9819-57FEAEBD646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5028A32-6167-4E4D-9784-9E494FB5A9CD}" type="datetimeFigureOut">
              <a:rPr lang="de-CH" smtClean="0"/>
              <a:pPr>
                <a:defRPr/>
              </a:pPr>
              <a:t>10.11.2021</a:t>
            </a:fld>
            <a:endParaRPr lang="de-CH"/>
          </a:p>
        </p:txBody>
      </p:sp>
      <p:sp>
        <p:nvSpPr>
          <p:cNvPr id="5" name="Footer Placeholder 4">
            <a:extLst>
              <a:ext uri="{FF2B5EF4-FFF2-40B4-BE49-F238E27FC236}">
                <a16:creationId xmlns:a16="http://schemas.microsoft.com/office/drawing/2014/main" id="{DA84F59A-8118-4EFA-A62B-0D981368DC6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de-CH"/>
          </a:p>
        </p:txBody>
      </p:sp>
      <p:sp>
        <p:nvSpPr>
          <p:cNvPr id="6" name="Slide Number Placeholder 5">
            <a:extLst>
              <a:ext uri="{FF2B5EF4-FFF2-40B4-BE49-F238E27FC236}">
                <a16:creationId xmlns:a16="http://schemas.microsoft.com/office/drawing/2014/main" id="{95F6B05E-D63C-476B-B612-D75818A59A8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545B3A4-C56C-49FE-A934-3414972133D9}" type="slidenum">
              <a:rPr lang="de-CH" altLang="x-none" smtClean="0"/>
              <a:pPr>
                <a:defRPr/>
              </a:pPr>
              <a:t>‹#›</a:t>
            </a:fld>
            <a:endParaRPr lang="de-CH" altLang="x-none"/>
          </a:p>
        </p:txBody>
      </p:sp>
      <p:sp>
        <p:nvSpPr>
          <p:cNvPr id="7" name="Teardrop 3">
            <a:extLst>
              <a:ext uri="{FF2B5EF4-FFF2-40B4-BE49-F238E27FC236}">
                <a16:creationId xmlns:a16="http://schemas.microsoft.com/office/drawing/2014/main" id="{35492C7D-ED79-460E-815E-7EAE3D1D003B}"/>
              </a:ext>
            </a:extLst>
          </p:cNvPr>
          <p:cNvSpPr/>
          <p:nvPr userDrawn="1"/>
        </p:nvSpPr>
        <p:spPr>
          <a:xfrm rot="10800000">
            <a:off x="0" y="5724525"/>
            <a:ext cx="6043613" cy="1130300"/>
          </a:xfrm>
          <a:custGeom>
            <a:avLst/>
            <a:gdLst>
              <a:gd name="connsiteX0" fmla="*/ 0 w 1697355"/>
              <a:gd name="connsiteY0" fmla="*/ 361950 h 723900"/>
              <a:gd name="connsiteX1" fmla="*/ 848678 w 1697355"/>
              <a:gd name="connsiteY1" fmla="*/ 0 h 723900"/>
              <a:gd name="connsiteX2" fmla="*/ 1697355 w 1697355"/>
              <a:gd name="connsiteY2" fmla="*/ 0 h 723900"/>
              <a:gd name="connsiteX3" fmla="*/ 1697355 w 1697355"/>
              <a:gd name="connsiteY3" fmla="*/ 361950 h 723900"/>
              <a:gd name="connsiteX4" fmla="*/ 848677 w 1697355"/>
              <a:gd name="connsiteY4" fmla="*/ 723900 h 723900"/>
              <a:gd name="connsiteX5" fmla="*/ -1 w 1697355"/>
              <a:gd name="connsiteY5" fmla="*/ 361950 h 723900"/>
              <a:gd name="connsiteX6" fmla="*/ 0 w 1697355"/>
              <a:gd name="connsiteY6" fmla="*/ 361950 h 723900"/>
              <a:gd name="connsiteX0" fmla="*/ 715225 w 1697356"/>
              <a:gd name="connsiteY0" fmla="*/ 420797 h 723900"/>
              <a:gd name="connsiteX1" fmla="*/ 848679 w 1697356"/>
              <a:gd name="connsiteY1" fmla="*/ 0 h 723900"/>
              <a:gd name="connsiteX2" fmla="*/ 1697356 w 1697356"/>
              <a:gd name="connsiteY2" fmla="*/ 0 h 723900"/>
              <a:gd name="connsiteX3" fmla="*/ 1697356 w 1697356"/>
              <a:gd name="connsiteY3" fmla="*/ 361950 h 723900"/>
              <a:gd name="connsiteX4" fmla="*/ 848678 w 1697356"/>
              <a:gd name="connsiteY4" fmla="*/ 723900 h 723900"/>
              <a:gd name="connsiteX5" fmla="*/ 0 w 1697356"/>
              <a:gd name="connsiteY5" fmla="*/ 361950 h 723900"/>
              <a:gd name="connsiteX6" fmla="*/ 715225 w 1697356"/>
              <a:gd name="connsiteY6" fmla="*/ 420797 h 723900"/>
              <a:gd name="connsiteX0" fmla="*/ 402880 w 1385011"/>
              <a:gd name="connsiteY0" fmla="*/ 420797 h 892419"/>
              <a:gd name="connsiteX1" fmla="*/ 536334 w 1385011"/>
              <a:gd name="connsiteY1" fmla="*/ 0 h 892419"/>
              <a:gd name="connsiteX2" fmla="*/ 1385011 w 1385011"/>
              <a:gd name="connsiteY2" fmla="*/ 0 h 892419"/>
              <a:gd name="connsiteX3" fmla="*/ 1385011 w 1385011"/>
              <a:gd name="connsiteY3" fmla="*/ 361950 h 892419"/>
              <a:gd name="connsiteX4" fmla="*/ 536333 w 1385011"/>
              <a:gd name="connsiteY4" fmla="*/ 723900 h 892419"/>
              <a:gd name="connsiteX5" fmla="*/ 0 w 1385011"/>
              <a:gd name="connsiteY5" fmla="*/ 823677 h 892419"/>
              <a:gd name="connsiteX6" fmla="*/ 402880 w 1385011"/>
              <a:gd name="connsiteY6" fmla="*/ 420797 h 892419"/>
              <a:gd name="connsiteX0" fmla="*/ 402880 w 1549442"/>
              <a:gd name="connsiteY0" fmla="*/ 420797 h 955235"/>
              <a:gd name="connsiteX1" fmla="*/ 536334 w 1549442"/>
              <a:gd name="connsiteY1" fmla="*/ 0 h 955235"/>
              <a:gd name="connsiteX2" fmla="*/ 1385011 w 1549442"/>
              <a:gd name="connsiteY2" fmla="*/ 0 h 955235"/>
              <a:gd name="connsiteX3" fmla="*/ 1385011 w 1549442"/>
              <a:gd name="connsiteY3" fmla="*/ 361950 h 955235"/>
              <a:gd name="connsiteX4" fmla="*/ 1324058 w 1549442"/>
              <a:gd name="connsiteY4" fmla="*/ 936246 h 955235"/>
              <a:gd name="connsiteX5" fmla="*/ 0 w 1549442"/>
              <a:gd name="connsiteY5" fmla="*/ 823677 h 955235"/>
              <a:gd name="connsiteX6" fmla="*/ 402880 w 1549442"/>
              <a:gd name="connsiteY6" fmla="*/ 420797 h 955235"/>
              <a:gd name="connsiteX0" fmla="*/ 226333 w 1372895"/>
              <a:gd name="connsiteY0" fmla="*/ 420797 h 981873"/>
              <a:gd name="connsiteX1" fmla="*/ 359787 w 1372895"/>
              <a:gd name="connsiteY1" fmla="*/ 0 h 981873"/>
              <a:gd name="connsiteX2" fmla="*/ 1208464 w 1372895"/>
              <a:gd name="connsiteY2" fmla="*/ 0 h 981873"/>
              <a:gd name="connsiteX3" fmla="*/ 1208464 w 1372895"/>
              <a:gd name="connsiteY3" fmla="*/ 361950 h 981873"/>
              <a:gd name="connsiteX4" fmla="*/ 1147511 w 1372895"/>
              <a:gd name="connsiteY4" fmla="*/ 936246 h 981873"/>
              <a:gd name="connsiteX5" fmla="*/ 0 w 1372895"/>
              <a:gd name="connsiteY5" fmla="*/ 873069 h 981873"/>
              <a:gd name="connsiteX6" fmla="*/ 226333 w 1372895"/>
              <a:gd name="connsiteY6" fmla="*/ 420797 h 981873"/>
              <a:gd name="connsiteX0" fmla="*/ 116139 w 1262701"/>
              <a:gd name="connsiteY0" fmla="*/ 420797 h 936437"/>
              <a:gd name="connsiteX1" fmla="*/ 249593 w 1262701"/>
              <a:gd name="connsiteY1" fmla="*/ 0 h 936437"/>
              <a:gd name="connsiteX2" fmla="*/ 1098270 w 1262701"/>
              <a:gd name="connsiteY2" fmla="*/ 0 h 936437"/>
              <a:gd name="connsiteX3" fmla="*/ 1098270 w 1262701"/>
              <a:gd name="connsiteY3" fmla="*/ 361950 h 936437"/>
              <a:gd name="connsiteX4" fmla="*/ 1037317 w 1262701"/>
              <a:gd name="connsiteY4" fmla="*/ 936246 h 936437"/>
              <a:gd name="connsiteX5" fmla="*/ 116139 w 1262701"/>
              <a:gd name="connsiteY5" fmla="*/ 420797 h 936437"/>
              <a:gd name="connsiteX0" fmla="*/ 116139 w 1098270"/>
              <a:gd name="connsiteY0" fmla="*/ 420797 h 448008"/>
              <a:gd name="connsiteX1" fmla="*/ 249593 w 1098270"/>
              <a:gd name="connsiteY1" fmla="*/ 0 h 448008"/>
              <a:gd name="connsiteX2" fmla="*/ 1098270 w 1098270"/>
              <a:gd name="connsiteY2" fmla="*/ 0 h 448008"/>
              <a:gd name="connsiteX3" fmla="*/ 1098270 w 1098270"/>
              <a:gd name="connsiteY3" fmla="*/ 361950 h 448008"/>
              <a:gd name="connsiteX4" fmla="*/ 116139 w 1098270"/>
              <a:gd name="connsiteY4" fmla="*/ 420797 h 448008"/>
              <a:gd name="connsiteX0" fmla="*/ 116139 w 1098270"/>
              <a:gd name="connsiteY0" fmla="*/ 420797 h 546610"/>
              <a:gd name="connsiteX1" fmla="*/ 249593 w 1098270"/>
              <a:gd name="connsiteY1" fmla="*/ 0 h 546610"/>
              <a:gd name="connsiteX2" fmla="*/ 1098270 w 1098270"/>
              <a:gd name="connsiteY2" fmla="*/ 0 h 546610"/>
              <a:gd name="connsiteX3" fmla="*/ 1098270 w 1098270"/>
              <a:gd name="connsiteY3" fmla="*/ 361950 h 546610"/>
              <a:gd name="connsiteX4" fmla="*/ 116139 w 1098270"/>
              <a:gd name="connsiteY4" fmla="*/ 420797 h 546610"/>
              <a:gd name="connsiteX0" fmla="*/ 258 w 982389"/>
              <a:gd name="connsiteY0" fmla="*/ 420797 h 546610"/>
              <a:gd name="connsiteX1" fmla="*/ 133712 w 982389"/>
              <a:gd name="connsiteY1" fmla="*/ 0 h 546610"/>
              <a:gd name="connsiteX2" fmla="*/ 982389 w 982389"/>
              <a:gd name="connsiteY2" fmla="*/ 0 h 546610"/>
              <a:gd name="connsiteX3" fmla="*/ 982389 w 982389"/>
              <a:gd name="connsiteY3" fmla="*/ 361950 h 546610"/>
              <a:gd name="connsiteX4" fmla="*/ 258 w 982389"/>
              <a:gd name="connsiteY4" fmla="*/ 420797 h 546610"/>
              <a:gd name="connsiteX0" fmla="*/ 848677 w 848677"/>
              <a:gd name="connsiteY0" fmla="*/ 361950 h 361950"/>
              <a:gd name="connsiteX1" fmla="*/ 0 w 848677"/>
              <a:gd name="connsiteY1" fmla="*/ 0 h 361950"/>
              <a:gd name="connsiteX2" fmla="*/ 848677 w 848677"/>
              <a:gd name="connsiteY2" fmla="*/ 0 h 361950"/>
              <a:gd name="connsiteX3" fmla="*/ 848677 w 848677"/>
              <a:gd name="connsiteY3" fmla="*/ 361950 h 361950"/>
              <a:gd name="connsiteX0" fmla="*/ 848677 w 848677"/>
              <a:gd name="connsiteY0" fmla="*/ 361950 h 361950"/>
              <a:gd name="connsiteX1" fmla="*/ 0 w 848677"/>
              <a:gd name="connsiteY1" fmla="*/ 0 h 361950"/>
              <a:gd name="connsiteX2" fmla="*/ 848677 w 848677"/>
              <a:gd name="connsiteY2" fmla="*/ 0 h 361950"/>
              <a:gd name="connsiteX3" fmla="*/ 848677 w 848677"/>
              <a:gd name="connsiteY3" fmla="*/ 361950 h 361950"/>
              <a:gd name="connsiteX0" fmla="*/ 848677 w 848677"/>
              <a:gd name="connsiteY0" fmla="*/ 361950 h 405768"/>
              <a:gd name="connsiteX1" fmla="*/ 0 w 848677"/>
              <a:gd name="connsiteY1" fmla="*/ 0 h 405768"/>
              <a:gd name="connsiteX2" fmla="*/ 848677 w 848677"/>
              <a:gd name="connsiteY2" fmla="*/ 0 h 405768"/>
              <a:gd name="connsiteX3" fmla="*/ 848677 w 848677"/>
              <a:gd name="connsiteY3" fmla="*/ 361950 h 405768"/>
              <a:gd name="connsiteX0" fmla="*/ 848677 w 848677"/>
              <a:gd name="connsiteY0" fmla="*/ 405768 h 445689"/>
              <a:gd name="connsiteX1" fmla="*/ 0 w 848677"/>
              <a:gd name="connsiteY1" fmla="*/ 0 h 445689"/>
              <a:gd name="connsiteX2" fmla="*/ 848677 w 848677"/>
              <a:gd name="connsiteY2" fmla="*/ 0 h 445689"/>
              <a:gd name="connsiteX3" fmla="*/ 848677 w 848677"/>
              <a:gd name="connsiteY3" fmla="*/ 405768 h 445689"/>
              <a:gd name="connsiteX0" fmla="*/ 848677 w 848677"/>
              <a:gd name="connsiteY0" fmla="*/ 405768 h 416828"/>
              <a:gd name="connsiteX1" fmla="*/ 0 w 848677"/>
              <a:gd name="connsiteY1" fmla="*/ 0 h 416828"/>
              <a:gd name="connsiteX2" fmla="*/ 848677 w 848677"/>
              <a:gd name="connsiteY2" fmla="*/ 0 h 416828"/>
              <a:gd name="connsiteX3" fmla="*/ 848677 w 848677"/>
              <a:gd name="connsiteY3" fmla="*/ 405768 h 416828"/>
              <a:gd name="connsiteX0" fmla="*/ 848677 w 848677"/>
              <a:gd name="connsiteY0" fmla="*/ 405768 h 415312"/>
              <a:gd name="connsiteX1" fmla="*/ 0 w 848677"/>
              <a:gd name="connsiteY1" fmla="*/ 0 h 415312"/>
              <a:gd name="connsiteX2" fmla="*/ 848677 w 848677"/>
              <a:gd name="connsiteY2" fmla="*/ 0 h 415312"/>
              <a:gd name="connsiteX3" fmla="*/ 848677 w 848677"/>
              <a:gd name="connsiteY3" fmla="*/ 405768 h 415312"/>
              <a:gd name="connsiteX0" fmla="*/ 824779 w 824779"/>
              <a:gd name="connsiteY0" fmla="*/ 405768 h 418453"/>
              <a:gd name="connsiteX1" fmla="*/ 0 w 824779"/>
              <a:gd name="connsiteY1" fmla="*/ 92275 h 418453"/>
              <a:gd name="connsiteX2" fmla="*/ 824779 w 824779"/>
              <a:gd name="connsiteY2" fmla="*/ 0 h 418453"/>
              <a:gd name="connsiteX3" fmla="*/ 824779 w 824779"/>
              <a:gd name="connsiteY3" fmla="*/ 405768 h 418453"/>
              <a:gd name="connsiteX0" fmla="*/ 839688 w 839688"/>
              <a:gd name="connsiteY0" fmla="*/ 407601 h 417098"/>
              <a:gd name="connsiteX1" fmla="*/ 0 w 839688"/>
              <a:gd name="connsiteY1" fmla="*/ 0 h 417098"/>
              <a:gd name="connsiteX2" fmla="*/ 839688 w 839688"/>
              <a:gd name="connsiteY2" fmla="*/ 1833 h 417098"/>
              <a:gd name="connsiteX3" fmla="*/ 839688 w 839688"/>
              <a:gd name="connsiteY3" fmla="*/ 407601 h 417098"/>
              <a:gd name="connsiteX0" fmla="*/ 839688 w 839688"/>
              <a:gd name="connsiteY0" fmla="*/ 397781 h 407536"/>
              <a:gd name="connsiteX1" fmla="*/ 0 w 839688"/>
              <a:gd name="connsiteY1" fmla="*/ 0 h 407536"/>
              <a:gd name="connsiteX2" fmla="*/ 839688 w 839688"/>
              <a:gd name="connsiteY2" fmla="*/ 1833 h 407536"/>
              <a:gd name="connsiteX3" fmla="*/ 839688 w 839688"/>
              <a:gd name="connsiteY3" fmla="*/ 397781 h 407536"/>
            </a:gdLst>
            <a:ahLst/>
            <a:cxnLst>
              <a:cxn ang="0">
                <a:pos x="connsiteX0" y="connsiteY0"/>
              </a:cxn>
              <a:cxn ang="0">
                <a:pos x="connsiteX1" y="connsiteY1"/>
              </a:cxn>
              <a:cxn ang="0">
                <a:pos x="connsiteX2" y="connsiteY2"/>
              </a:cxn>
              <a:cxn ang="0">
                <a:pos x="connsiteX3" y="connsiteY3"/>
              </a:cxn>
            </a:cxnLst>
            <a:rect l="l" t="t" r="r" b="b"/>
            <a:pathLst>
              <a:path w="839688" h="407536">
                <a:moveTo>
                  <a:pt x="839688" y="397781"/>
                </a:moveTo>
                <a:cubicBezTo>
                  <a:pt x="474354" y="465832"/>
                  <a:pt x="102606" y="161208"/>
                  <a:pt x="0" y="0"/>
                </a:cubicBezTo>
                <a:lnTo>
                  <a:pt x="839688" y="1833"/>
                </a:lnTo>
                <a:lnTo>
                  <a:pt x="839688" y="3977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de-CH"/>
          </a:p>
        </p:txBody>
      </p:sp>
      <p:pic>
        <p:nvPicPr>
          <p:cNvPr id="8" name="Picture 2" descr="H:\PMODWRC Templates\Auxiliary files\logo_transparent_pantone.tif">
            <a:extLst>
              <a:ext uri="{FF2B5EF4-FFF2-40B4-BE49-F238E27FC236}">
                <a16:creationId xmlns:a16="http://schemas.microsoft.com/office/drawing/2014/main" id="{603FDD99-F35D-4C4A-8FD2-D7B0F29BE2C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89750" y="6172200"/>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9C40776-18E2-4DBA-8050-4ABD687B133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4025" y="6496050"/>
            <a:ext cx="35639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561942"/>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library.wmo.int/opac/index.php?lvl=notice_display&amp;id=11085#.WpqIOOdG1P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D3FCE-EC93-4DB2-B1E9-ADB4D694EE14}"/>
              </a:ext>
            </a:extLst>
          </p:cNvPr>
          <p:cNvSpPr>
            <a:spLocks noGrp="1"/>
          </p:cNvSpPr>
          <p:nvPr>
            <p:ph type="ctrTitle"/>
          </p:nvPr>
        </p:nvSpPr>
        <p:spPr>
          <a:xfrm>
            <a:off x="251520" y="476672"/>
            <a:ext cx="8640960" cy="2979846"/>
          </a:xfrm>
        </p:spPr>
        <p:txBody>
          <a:bodyPr rtlCol="0">
            <a:noAutofit/>
          </a:bodyPr>
          <a:lstStyle/>
          <a:p>
            <a:pPr>
              <a:lnSpc>
                <a:spcPct val="150000"/>
              </a:lnSpc>
              <a:spcBef>
                <a:spcPts val="1200"/>
              </a:spcBef>
              <a:spcAft>
                <a:spcPts val="300"/>
              </a:spcAft>
            </a:pPr>
            <a:r>
              <a:rPr lang="en-US" sz="2400" b="1" kern="1400" dirty="0">
                <a:solidFill>
                  <a:srgbClr val="000000"/>
                </a:solidFill>
                <a:effectLst/>
                <a:latin typeface="Arial" panose="020B0604020202020204" pitchFamily="34" charset="0"/>
                <a:ea typeface="MS Mincho" panose="02020609040205080304" pitchFamily="49" charset="-128"/>
              </a:rPr>
              <a:t>13 years of Aerosol measurements with PFR and CIMEL sun-photometers at</a:t>
            </a:r>
            <a:r>
              <a:rPr lang="en-US" sz="2400" b="1" kern="1400" dirty="0">
                <a:solidFill>
                  <a:srgbClr val="FF0000"/>
                </a:solidFill>
                <a:effectLst/>
                <a:latin typeface="Arial" panose="020B0604020202020204" pitchFamily="34" charset="0"/>
                <a:ea typeface="MS Mincho" panose="02020609040205080304" pitchFamily="49" charset="-128"/>
              </a:rPr>
              <a:t> </a:t>
            </a:r>
            <a:r>
              <a:rPr lang="en-US" sz="2400" b="1" kern="1400" dirty="0">
                <a:solidFill>
                  <a:srgbClr val="000000"/>
                </a:solidFill>
                <a:effectLst/>
                <a:latin typeface="Arial" panose="020B0604020202020204" pitchFamily="34" charset="0"/>
                <a:ea typeface="MS Mincho" panose="02020609040205080304" pitchFamily="49" charset="-128"/>
              </a:rPr>
              <a:t>Davos: Aerosol optical depth and trend analysis comparison</a:t>
            </a:r>
            <a:br>
              <a:rPr lang="x-none" sz="1800" b="1" kern="1400" dirty="0">
                <a:solidFill>
                  <a:srgbClr val="000000"/>
                </a:solidFill>
                <a:effectLst/>
                <a:latin typeface="Arial" panose="020B0604020202020204" pitchFamily="34" charset="0"/>
                <a:ea typeface="MS Mincho" panose="02020609040205080304" pitchFamily="49" charset="-128"/>
              </a:rPr>
            </a:br>
            <a:r>
              <a:rPr lang="en-GB" sz="1800" dirty="0">
                <a:solidFill>
                  <a:srgbClr val="000000"/>
                </a:solidFill>
                <a:effectLst/>
                <a:latin typeface="Times New Roman" panose="02020603050405020304" pitchFamily="18" charset="0"/>
                <a:ea typeface="MS Mincho" panose="02020609040205080304" pitchFamily="49" charset="-128"/>
              </a:rPr>
              <a:t> </a:t>
            </a:r>
            <a:br>
              <a:rPr lang="x-none" sz="1800" dirty="0">
                <a:solidFill>
                  <a:srgbClr val="000000"/>
                </a:solidFill>
                <a:effectLst/>
                <a:latin typeface="Times New Roman" panose="02020603050405020304" pitchFamily="18" charset="0"/>
                <a:ea typeface="MS Mincho" panose="02020609040205080304" pitchFamily="49" charset="-128"/>
              </a:rPr>
            </a:br>
            <a:endParaRPr lang="x-none" sz="1800" dirty="0">
              <a:solidFill>
                <a:srgbClr val="000000"/>
              </a:solidFill>
              <a:effectLst/>
              <a:latin typeface="Times New Roman" panose="02020603050405020304" pitchFamily="18" charset="0"/>
              <a:ea typeface="MS Mincho" panose="02020609040205080304" pitchFamily="49" charset="-128"/>
            </a:endParaRPr>
          </a:p>
        </p:txBody>
      </p:sp>
      <p:sp>
        <p:nvSpPr>
          <p:cNvPr id="3" name="Subtitle 2">
            <a:extLst>
              <a:ext uri="{FF2B5EF4-FFF2-40B4-BE49-F238E27FC236}">
                <a16:creationId xmlns:a16="http://schemas.microsoft.com/office/drawing/2014/main" id="{4703C3E6-FA25-4819-9FE4-5C0E6FFB1C09}"/>
              </a:ext>
            </a:extLst>
          </p:cNvPr>
          <p:cNvSpPr>
            <a:spLocks noGrp="1"/>
          </p:cNvSpPr>
          <p:nvPr>
            <p:ph type="subTitle" idx="1"/>
          </p:nvPr>
        </p:nvSpPr>
        <p:spPr>
          <a:xfrm>
            <a:off x="395536" y="3429000"/>
            <a:ext cx="6120680" cy="2808312"/>
          </a:xfrm>
        </p:spPr>
        <p:txBody>
          <a:bodyPr rtlCol="0">
            <a:normAutofit/>
          </a:bodyPr>
          <a:lstStyle/>
          <a:p>
            <a:pPr algn="l" eaLnBrk="1" fontAlgn="auto" hangingPunct="1">
              <a:spcAft>
                <a:spcPts val="0"/>
              </a:spcAft>
              <a:defRPr/>
            </a:pPr>
            <a:r>
              <a:rPr lang="en-US" b="1" dirty="0">
                <a:solidFill>
                  <a:srgbClr val="000000"/>
                </a:solidFill>
                <a:effectLst/>
                <a:latin typeface="Arial" panose="020B0604020202020204" pitchFamily="34" charset="0"/>
                <a:ea typeface="MS Mincho" panose="02020609040205080304" pitchFamily="49" charset="-128"/>
              </a:rPr>
              <a:t>Angelos Karanikolas</a:t>
            </a:r>
            <a:r>
              <a:rPr lang="en-US" b="1" baseline="30000" dirty="0">
                <a:solidFill>
                  <a:srgbClr val="000000"/>
                </a:solidFill>
                <a:effectLst/>
                <a:latin typeface="Arial" panose="020B0604020202020204" pitchFamily="34" charset="0"/>
                <a:ea typeface="MS Mincho" panose="02020609040205080304" pitchFamily="49" charset="-128"/>
              </a:rPr>
              <a:t>1,2</a:t>
            </a:r>
            <a:r>
              <a:rPr lang="en-US" b="1" dirty="0">
                <a:solidFill>
                  <a:srgbClr val="000000"/>
                </a:solidFill>
                <a:effectLst/>
                <a:latin typeface="Arial" panose="020B0604020202020204" pitchFamily="34" charset="0"/>
                <a:ea typeface="MS Mincho" panose="02020609040205080304" pitchFamily="49" charset="-128"/>
              </a:rPr>
              <a:t>, Natalia Kouremeti</a:t>
            </a:r>
            <a:r>
              <a:rPr kumimoji="0" lang="en-US" b="1" i="0" u="none" strike="noStrike" kern="1200" cap="none" spc="0" normalizeH="0" baseline="30000" noProof="0" dirty="0">
                <a:ln>
                  <a:noFill/>
                </a:ln>
                <a:solidFill>
                  <a:srgbClr val="000000"/>
                </a:solidFill>
                <a:effectLst/>
                <a:uLnTx/>
                <a:uFillTx/>
                <a:latin typeface="Arial" panose="020B0604020202020204" pitchFamily="34" charset="0"/>
                <a:ea typeface="MS Mincho" panose="02020609040205080304" pitchFamily="49" charset="-128"/>
                <a:cs typeface="+mn-cs"/>
              </a:rPr>
              <a:t>1</a:t>
            </a:r>
            <a:r>
              <a:rPr lang="en-US" b="1" dirty="0">
                <a:solidFill>
                  <a:srgbClr val="000000"/>
                </a:solidFill>
                <a:effectLst/>
                <a:latin typeface="Arial" panose="020B0604020202020204" pitchFamily="34" charset="0"/>
                <a:ea typeface="MS Mincho" panose="02020609040205080304" pitchFamily="49" charset="-128"/>
              </a:rPr>
              <a:t>, Julian Gröbner</a:t>
            </a:r>
            <a:r>
              <a:rPr kumimoji="0" lang="en-US" b="1" i="0" u="none" strike="noStrike" kern="1200" cap="none" spc="0" normalizeH="0" baseline="30000" noProof="0" dirty="0">
                <a:ln>
                  <a:noFill/>
                </a:ln>
                <a:solidFill>
                  <a:srgbClr val="000000"/>
                </a:solidFill>
                <a:effectLst/>
                <a:uLnTx/>
                <a:uFillTx/>
                <a:latin typeface="Arial" panose="020B0604020202020204" pitchFamily="34" charset="0"/>
                <a:ea typeface="MS Mincho" panose="02020609040205080304" pitchFamily="49" charset="-128"/>
                <a:cs typeface="+mn-cs"/>
              </a:rPr>
              <a:t>1</a:t>
            </a:r>
            <a:r>
              <a:rPr lang="en-US" b="1" dirty="0">
                <a:solidFill>
                  <a:srgbClr val="000000"/>
                </a:solidFill>
                <a:effectLst/>
                <a:latin typeface="Arial" panose="020B0604020202020204" pitchFamily="34" charset="0"/>
                <a:ea typeface="MS Mincho" panose="02020609040205080304" pitchFamily="49" charset="-128"/>
              </a:rPr>
              <a:t>, Luca Egli</a:t>
            </a:r>
            <a:r>
              <a:rPr kumimoji="0" lang="en-US" b="1" i="0" u="none" strike="noStrike" kern="1200" cap="none" spc="0" normalizeH="0" baseline="30000" noProof="0" dirty="0">
                <a:ln>
                  <a:noFill/>
                </a:ln>
                <a:solidFill>
                  <a:srgbClr val="000000"/>
                </a:solidFill>
                <a:effectLst/>
                <a:uLnTx/>
                <a:uFillTx/>
                <a:latin typeface="Arial" panose="020B0604020202020204" pitchFamily="34" charset="0"/>
                <a:ea typeface="MS Mincho" panose="02020609040205080304" pitchFamily="49" charset="-128"/>
                <a:cs typeface="+mn-cs"/>
              </a:rPr>
              <a:t>1</a:t>
            </a:r>
            <a:r>
              <a:rPr lang="en-US" b="1" dirty="0">
                <a:solidFill>
                  <a:srgbClr val="000000"/>
                </a:solidFill>
                <a:effectLst/>
                <a:latin typeface="Arial" panose="020B0604020202020204" pitchFamily="34" charset="0"/>
                <a:ea typeface="MS Mincho" panose="02020609040205080304" pitchFamily="49" charset="-128"/>
              </a:rPr>
              <a:t> and Stelios Kazadzis</a:t>
            </a:r>
            <a:r>
              <a:rPr kumimoji="0" lang="en-US" b="1" i="0" u="none" strike="noStrike" kern="1200" cap="none" spc="0" normalizeH="0" baseline="30000" noProof="0" dirty="0">
                <a:ln>
                  <a:noFill/>
                </a:ln>
                <a:solidFill>
                  <a:srgbClr val="000000"/>
                </a:solidFill>
                <a:effectLst/>
                <a:uLnTx/>
                <a:uFillTx/>
                <a:latin typeface="Arial" panose="020B0604020202020204" pitchFamily="34" charset="0"/>
                <a:ea typeface="MS Mincho" panose="02020609040205080304" pitchFamily="49" charset="-128"/>
                <a:cs typeface="+mn-cs"/>
              </a:rPr>
              <a:t>1</a:t>
            </a:r>
          </a:p>
          <a:p>
            <a:pPr algn="l" eaLnBrk="1" fontAlgn="auto" hangingPunct="1">
              <a:spcAft>
                <a:spcPts val="0"/>
              </a:spcAft>
              <a:defRPr/>
            </a:pPr>
            <a:br>
              <a:rPr lang="x-none" sz="2000" b="1" dirty="0">
                <a:solidFill>
                  <a:srgbClr val="000000"/>
                </a:solidFill>
                <a:effectLst/>
                <a:latin typeface="Arial" panose="020B0604020202020204" pitchFamily="34" charset="0"/>
                <a:ea typeface="MS Mincho" panose="02020609040205080304" pitchFamily="49" charset="-128"/>
              </a:rPr>
            </a:br>
            <a:r>
              <a:rPr lang="en-GB" sz="1400" baseline="30000" dirty="0">
                <a:solidFill>
                  <a:srgbClr val="000000"/>
                </a:solidFill>
                <a:effectLst/>
                <a:latin typeface="Times New Roman" panose="02020603050405020304" pitchFamily="18" charset="0"/>
                <a:ea typeface="MS Mincho" panose="02020609040205080304" pitchFamily="49" charset="-128"/>
              </a:rPr>
              <a:t>1</a:t>
            </a:r>
            <a:r>
              <a:rPr lang="en-GB" sz="1400" dirty="0">
                <a:solidFill>
                  <a:srgbClr val="000000"/>
                </a:solidFill>
                <a:effectLst/>
                <a:latin typeface="Times New Roman" panose="02020603050405020304" pitchFamily="18" charset="0"/>
                <a:ea typeface="MS Mincho" panose="02020609040205080304" pitchFamily="49" charset="-128"/>
              </a:rPr>
              <a:t>Physikalisch-Meteorologisches </a:t>
            </a:r>
            <a:r>
              <a:rPr lang="en-GB" sz="1400" dirty="0" err="1">
                <a:solidFill>
                  <a:srgbClr val="000000"/>
                </a:solidFill>
                <a:effectLst/>
                <a:latin typeface="Times New Roman" panose="02020603050405020304" pitchFamily="18" charset="0"/>
                <a:ea typeface="MS Mincho" panose="02020609040205080304" pitchFamily="49" charset="-128"/>
              </a:rPr>
              <a:t>Observatorium</a:t>
            </a:r>
            <a:r>
              <a:rPr lang="en-GB" sz="1400" dirty="0">
                <a:solidFill>
                  <a:srgbClr val="000000"/>
                </a:solidFill>
                <a:effectLst/>
                <a:latin typeface="Times New Roman" panose="02020603050405020304" pitchFamily="18" charset="0"/>
                <a:ea typeface="MS Mincho" panose="02020609040205080304" pitchFamily="49" charset="-128"/>
              </a:rPr>
              <a:t> Davos, World Radiation </a:t>
            </a:r>
            <a:r>
              <a:rPr lang="en-GB" sz="1400" dirty="0" err="1">
                <a:solidFill>
                  <a:srgbClr val="000000"/>
                </a:solidFill>
                <a:effectLst/>
                <a:latin typeface="Times New Roman" panose="02020603050405020304" pitchFamily="18" charset="0"/>
                <a:ea typeface="MS Mincho" panose="02020609040205080304" pitchFamily="49" charset="-128"/>
              </a:rPr>
              <a:t>Center</a:t>
            </a:r>
            <a:r>
              <a:rPr lang="en-GB" sz="1400" dirty="0">
                <a:solidFill>
                  <a:srgbClr val="000000"/>
                </a:solidFill>
                <a:effectLst/>
                <a:latin typeface="Times New Roman" panose="02020603050405020304" pitchFamily="18" charset="0"/>
                <a:ea typeface="MS Mincho" panose="02020609040205080304" pitchFamily="49" charset="-128"/>
              </a:rPr>
              <a:t> (PMOD/WRC), Davos Dorf, Switzerland</a:t>
            </a:r>
            <a:endParaRPr lang="en-US" sz="1400" dirty="0">
              <a:solidFill>
                <a:srgbClr val="000000"/>
              </a:solidFill>
              <a:latin typeface="Times New Roman" panose="02020603050405020304" pitchFamily="18" charset="0"/>
              <a:ea typeface="MS Mincho" panose="02020609040205080304" pitchFamily="49" charset="-128"/>
            </a:endParaRPr>
          </a:p>
          <a:p>
            <a:pPr algn="l">
              <a:defRPr/>
            </a:pPr>
            <a:r>
              <a:rPr lang="en-GB" sz="1400" baseline="30000" dirty="0">
                <a:solidFill>
                  <a:srgbClr val="000000"/>
                </a:solidFill>
                <a:effectLst/>
                <a:latin typeface="Times New Roman" panose="02020603050405020304" pitchFamily="18" charset="0"/>
                <a:ea typeface="MS Mincho" panose="02020609040205080304" pitchFamily="49" charset="-128"/>
              </a:rPr>
              <a:t>2</a:t>
            </a:r>
            <a:r>
              <a:rPr lang="en-GB" sz="1400" dirty="0">
                <a:solidFill>
                  <a:srgbClr val="000000"/>
                </a:solidFill>
                <a:latin typeface="Times New Roman" panose="02020603050405020304" pitchFamily="18" charset="0"/>
                <a:ea typeface="MS Mincho" panose="02020609040205080304" pitchFamily="49" charset="-128"/>
              </a:rPr>
              <a:t>ETH Zurich-Institute for Particle Physics and Astrophysics, </a:t>
            </a:r>
            <a:r>
              <a:rPr lang="en-GB" sz="1400" dirty="0" err="1">
                <a:solidFill>
                  <a:srgbClr val="000000"/>
                </a:solidFill>
                <a:latin typeface="Times New Roman" panose="02020603050405020304" pitchFamily="18" charset="0"/>
                <a:ea typeface="MS Mincho" panose="02020609040205080304" pitchFamily="49" charset="-128"/>
              </a:rPr>
              <a:t>Hönggerberg</a:t>
            </a:r>
            <a:r>
              <a:rPr lang="en-GB" sz="1400" dirty="0">
                <a:solidFill>
                  <a:srgbClr val="000000"/>
                </a:solidFill>
                <a:latin typeface="Times New Roman" panose="02020603050405020304" pitchFamily="18" charset="0"/>
                <a:ea typeface="MS Mincho" panose="02020609040205080304" pitchFamily="49" charset="-128"/>
              </a:rPr>
              <a:t> campus, Stefano-</a:t>
            </a:r>
            <a:r>
              <a:rPr lang="en-GB" sz="1400" dirty="0" err="1">
                <a:solidFill>
                  <a:srgbClr val="000000"/>
                </a:solidFill>
                <a:latin typeface="Times New Roman" panose="02020603050405020304" pitchFamily="18" charset="0"/>
                <a:ea typeface="MS Mincho" panose="02020609040205080304" pitchFamily="49" charset="-128"/>
              </a:rPr>
              <a:t>Franscini</a:t>
            </a:r>
            <a:r>
              <a:rPr lang="en-GB" sz="1400" dirty="0">
                <a:solidFill>
                  <a:srgbClr val="000000"/>
                </a:solidFill>
                <a:latin typeface="Times New Roman" panose="02020603050405020304" pitchFamily="18" charset="0"/>
                <a:ea typeface="MS Mincho" panose="02020609040205080304" pitchFamily="49" charset="-128"/>
              </a:rPr>
              <a:t>-</a:t>
            </a:r>
            <a:r>
              <a:rPr lang="en-GB" sz="1400" dirty="0" err="1">
                <a:solidFill>
                  <a:srgbClr val="000000"/>
                </a:solidFill>
                <a:latin typeface="Times New Roman" panose="02020603050405020304" pitchFamily="18" charset="0"/>
                <a:ea typeface="MS Mincho" panose="02020609040205080304" pitchFamily="49" charset="-128"/>
              </a:rPr>
              <a:t>Platz</a:t>
            </a:r>
            <a:r>
              <a:rPr lang="en-GB" sz="1400" dirty="0">
                <a:solidFill>
                  <a:srgbClr val="000000"/>
                </a:solidFill>
                <a:latin typeface="Times New Roman" panose="02020603050405020304" pitchFamily="18" charset="0"/>
                <a:ea typeface="MS Mincho" panose="02020609040205080304" pitchFamily="49" charset="-128"/>
              </a:rPr>
              <a:t> 5, 8093 Zurich, Switzerland</a:t>
            </a:r>
            <a:endParaRPr lang="de-CH"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5D5A-0703-44A8-A76F-13D25C21CF35}"/>
              </a:ext>
            </a:extLst>
          </p:cNvPr>
          <p:cNvSpPr>
            <a:spLocks noGrp="1"/>
          </p:cNvSpPr>
          <p:nvPr>
            <p:ph type="title"/>
          </p:nvPr>
        </p:nvSpPr>
        <p:spPr>
          <a:xfrm>
            <a:off x="323528" y="274638"/>
            <a:ext cx="8496944" cy="633412"/>
          </a:xfrm>
        </p:spPr>
        <p:txBody>
          <a:bodyPr rtlCol="0">
            <a:noAutofit/>
          </a:bodyPr>
          <a:lstStyle/>
          <a:p>
            <a:pPr eaLnBrk="1" fontAlgn="auto" hangingPunct="1">
              <a:spcAft>
                <a:spcPts val="0"/>
              </a:spcAft>
              <a:defRPr/>
            </a:pPr>
            <a:r>
              <a:rPr lang="en-US" sz="2000" b="1" dirty="0"/>
              <a:t>                                           </a:t>
            </a:r>
            <a:r>
              <a:rPr lang="en-US" sz="3200" b="1" dirty="0"/>
              <a:t>Conclusions</a:t>
            </a:r>
            <a:endParaRPr lang="x-none" sz="2300" b="1" dirty="0"/>
          </a:p>
        </p:txBody>
      </p:sp>
      <p:sp>
        <p:nvSpPr>
          <p:cNvPr id="8195" name="Content Placeholder 2">
            <a:extLst>
              <a:ext uri="{FF2B5EF4-FFF2-40B4-BE49-F238E27FC236}">
                <a16:creationId xmlns:a16="http://schemas.microsoft.com/office/drawing/2014/main" id="{407848D9-8F8C-4F50-852B-A7BFB53858D9}"/>
              </a:ext>
            </a:extLst>
          </p:cNvPr>
          <p:cNvSpPr>
            <a:spLocks noGrp="1" noChangeArrowheads="1"/>
          </p:cNvSpPr>
          <p:nvPr>
            <p:ph idx="1"/>
          </p:nvPr>
        </p:nvSpPr>
        <p:spPr>
          <a:xfrm>
            <a:off x="457200" y="1052513"/>
            <a:ext cx="8229600" cy="4897437"/>
          </a:xfrm>
        </p:spPr>
        <p:txBody>
          <a:bodyPr>
            <a:normAutofit fontScale="92500" lnSpcReduction="10000"/>
          </a:bodyPr>
          <a:lstStyle/>
          <a:p>
            <a:pPr marL="342900" indent="-342900">
              <a:buFont typeface="Symbol" panose="05050102010706020507" pitchFamily="18" charset="2"/>
              <a:buChar char=""/>
            </a:pPr>
            <a:r>
              <a:rPr lang="en-US" sz="2400" dirty="0"/>
              <a:t>The instruments comply with the WMO criteria and correlate well.</a:t>
            </a:r>
          </a:p>
          <a:p>
            <a:pPr marL="342900" indent="-342900">
              <a:buFont typeface="Symbol" panose="05050102010706020507" pitchFamily="18" charset="2"/>
              <a:buChar char=""/>
            </a:pPr>
            <a:r>
              <a:rPr lang="en-US" sz="2400" dirty="0">
                <a:effectLst/>
                <a:ea typeface="Times New Roman" panose="02020603050405020304" pitchFamily="18" charset="0"/>
              </a:rPr>
              <a:t>A closer look on the thin cirrus cloud identification from </a:t>
            </a:r>
            <a:r>
              <a:rPr lang="en-US" sz="2400" dirty="0">
                <a:ea typeface="Times New Roman" panose="02020603050405020304" pitchFamily="18" charset="0"/>
              </a:rPr>
              <a:t>AERONET and GAW-PFR </a:t>
            </a:r>
            <a:r>
              <a:rPr lang="en-US" sz="2400" dirty="0">
                <a:effectLst/>
                <a:ea typeface="Times New Roman" panose="02020603050405020304" pitchFamily="18" charset="0"/>
              </a:rPr>
              <a:t>algorithms is needed.</a:t>
            </a:r>
            <a:endParaRPr lang="el-GR" sz="2400" dirty="0">
              <a:effectLst/>
              <a:ea typeface="Times New Roman" panose="02020603050405020304" pitchFamily="18" charset="0"/>
            </a:endParaRPr>
          </a:p>
          <a:p>
            <a:pPr marL="342900" indent="-342900">
              <a:buFont typeface="Symbol" panose="05050102010706020507" pitchFamily="18" charset="2"/>
              <a:buChar char=""/>
            </a:pPr>
            <a:r>
              <a:rPr lang="en-US" sz="2400" kern="1200" dirty="0">
                <a:effectLst/>
                <a:ea typeface="+mn-ea"/>
              </a:rPr>
              <a:t>The measurement frequency has minimal effect on the long-term trends for both methods, which is smaller than the effect of measurement uncertainty. </a:t>
            </a:r>
          </a:p>
          <a:p>
            <a:pPr marL="342900" indent="-342900">
              <a:buFont typeface="Symbol" panose="05050102010706020507" pitchFamily="18" charset="2"/>
              <a:buChar char=""/>
            </a:pPr>
            <a:r>
              <a:rPr lang="en-US" sz="2400" kern="1200" dirty="0">
                <a:effectLst/>
                <a:ea typeface="+mn-ea"/>
              </a:rPr>
              <a:t>The largest trend differences appear in the comparison of different instruments regardless the datasets are synchronous or not. They are larger than the effect of measurement uncertainty. </a:t>
            </a:r>
            <a:endParaRPr lang="x-none" sz="2400" dirty="0">
              <a:effectLst/>
              <a:ea typeface="Times New Roman" panose="02020603050405020304" pitchFamily="18" charset="0"/>
            </a:endParaRPr>
          </a:p>
          <a:p>
            <a:pPr marL="342900" lvl="0" indent="-342900">
              <a:buFont typeface="Symbol" panose="05050102010706020507" pitchFamily="18" charset="2"/>
              <a:buChar char=""/>
            </a:pPr>
            <a:r>
              <a:rPr lang="en-US" sz="2400" kern="1200" dirty="0">
                <a:effectLst/>
                <a:ea typeface="+mn-ea"/>
              </a:rPr>
              <a:t>The better compliance with WMO limits in 862-870 nm does not lead to better trend agreement. This is explainable by the fact that the limits are the same for both channels, but the AOD values higher at 500 nm.</a:t>
            </a:r>
            <a:endParaRPr lang="x-none" sz="2400" dirty="0">
              <a:effectLst/>
              <a:ea typeface="Times New Roman" panose="02020603050405020304" pitchFamily="18" charset="0"/>
            </a:endParaRPr>
          </a:p>
          <a:p>
            <a:pPr marL="342900" lvl="0" indent="-342900">
              <a:buFont typeface="Symbol" panose="05050102010706020507" pitchFamily="18" charset="2"/>
              <a:buChar char=""/>
            </a:pPr>
            <a:r>
              <a:rPr lang="en-US" sz="2400" kern="1200" dirty="0">
                <a:effectLst/>
                <a:ea typeface="+mn-ea"/>
              </a:rPr>
              <a:t>The time dependent trends display a better agreement and are not monotonic.  </a:t>
            </a:r>
            <a:r>
              <a:rPr lang="en-US" sz="2400" dirty="0"/>
              <a:t>LSLR for 2 separate periods </a:t>
            </a:r>
            <a:r>
              <a:rPr lang="en-US" sz="2400" kern="1200" dirty="0">
                <a:effectLst/>
                <a:ea typeface="+mn-ea"/>
              </a:rPr>
              <a:t>is a good approximation.</a:t>
            </a:r>
            <a:endParaRPr lang="x-none" sz="2400" dirty="0">
              <a:effectLst/>
              <a:ea typeface="Times New Roman" panose="02020603050405020304" pitchFamily="18" charset="0"/>
            </a:endParaRPr>
          </a:p>
          <a:p>
            <a:endParaRPr lang="en-US" sz="2400" dirty="0"/>
          </a:p>
          <a:p>
            <a:pPr marL="0" indent="0">
              <a:buNone/>
            </a:pPr>
            <a:endParaRPr lang="en-US" sz="2400" dirty="0"/>
          </a:p>
          <a:p>
            <a:endParaRPr lang="en-US" sz="2400" dirty="0"/>
          </a:p>
          <a:p>
            <a:endParaRPr lang="en-US" sz="2400" b="0" i="0" u="none" strike="noStrike" baseline="0" dirty="0"/>
          </a:p>
        </p:txBody>
      </p:sp>
    </p:spTree>
    <p:extLst>
      <p:ext uri="{BB962C8B-B14F-4D97-AF65-F5344CB8AC3E}">
        <p14:creationId xmlns:p14="http://schemas.microsoft.com/office/powerpoint/2010/main" val="3997088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5D5A-0703-44A8-A76F-13D25C21CF35}"/>
              </a:ext>
            </a:extLst>
          </p:cNvPr>
          <p:cNvSpPr>
            <a:spLocks noGrp="1"/>
          </p:cNvSpPr>
          <p:nvPr>
            <p:ph type="title"/>
          </p:nvPr>
        </p:nvSpPr>
        <p:spPr>
          <a:xfrm>
            <a:off x="323528" y="274638"/>
            <a:ext cx="8496944" cy="633412"/>
          </a:xfrm>
        </p:spPr>
        <p:txBody>
          <a:bodyPr rtlCol="0">
            <a:noAutofit/>
          </a:bodyPr>
          <a:lstStyle/>
          <a:p>
            <a:pPr eaLnBrk="1" fontAlgn="auto" hangingPunct="1">
              <a:spcAft>
                <a:spcPts val="0"/>
              </a:spcAft>
              <a:defRPr/>
            </a:pPr>
            <a:r>
              <a:rPr lang="en-US" sz="2000" b="1" dirty="0"/>
              <a:t>                                                          </a:t>
            </a:r>
            <a:r>
              <a:rPr lang="en-US" sz="3200" b="1" dirty="0"/>
              <a:t>References</a:t>
            </a:r>
            <a:endParaRPr lang="x-none" sz="2300" b="1" dirty="0"/>
          </a:p>
        </p:txBody>
      </p:sp>
      <p:sp>
        <p:nvSpPr>
          <p:cNvPr id="8195" name="Content Placeholder 2">
            <a:extLst>
              <a:ext uri="{FF2B5EF4-FFF2-40B4-BE49-F238E27FC236}">
                <a16:creationId xmlns:a16="http://schemas.microsoft.com/office/drawing/2014/main" id="{407848D9-8F8C-4F50-852B-A7BFB53858D9}"/>
              </a:ext>
            </a:extLst>
          </p:cNvPr>
          <p:cNvSpPr>
            <a:spLocks noGrp="1" noChangeArrowheads="1"/>
          </p:cNvSpPr>
          <p:nvPr>
            <p:ph idx="1"/>
          </p:nvPr>
        </p:nvSpPr>
        <p:spPr>
          <a:xfrm>
            <a:off x="457200" y="1052513"/>
            <a:ext cx="8229600" cy="4968775"/>
          </a:xfrm>
        </p:spPr>
        <p:txBody>
          <a:bodyPr>
            <a:normAutofit fontScale="85000" lnSpcReduction="20000"/>
          </a:bodyPr>
          <a:lstStyle/>
          <a:p>
            <a:r>
              <a:rPr lang="en-US" sz="1500" kern="1200" dirty="0">
                <a:effectLst/>
                <a:latin typeface="Times New Roman" panose="02020603050405020304" pitchFamily="18" charset="0"/>
                <a:ea typeface="+mn-ea"/>
              </a:rPr>
              <a:t>Cuevas, E., Romero-Campos, P. M., Kouremeti, N., Kazadzis, S., </a:t>
            </a:r>
            <a:r>
              <a:rPr lang="en-US" sz="1500" kern="1200" dirty="0" err="1">
                <a:effectLst/>
                <a:latin typeface="Times New Roman" panose="02020603050405020304" pitchFamily="18" charset="0"/>
                <a:ea typeface="+mn-ea"/>
              </a:rPr>
              <a:t>Räisänen</a:t>
            </a:r>
            <a:r>
              <a:rPr lang="en-US" sz="1500" kern="1200" dirty="0">
                <a:effectLst/>
                <a:latin typeface="Times New Roman" panose="02020603050405020304" pitchFamily="18" charset="0"/>
                <a:ea typeface="+mn-ea"/>
              </a:rPr>
              <a:t>, P., García, R. D., ... &amp; </a:t>
            </a:r>
            <a:r>
              <a:rPr lang="en-US" sz="1500" kern="1200" dirty="0" err="1">
                <a:effectLst/>
                <a:latin typeface="Times New Roman" panose="02020603050405020304" pitchFamily="18" charset="0"/>
                <a:ea typeface="+mn-ea"/>
              </a:rPr>
              <a:t>Almansa</a:t>
            </a:r>
            <a:r>
              <a:rPr lang="en-US" sz="1500" kern="1200" dirty="0">
                <a:effectLst/>
                <a:latin typeface="Times New Roman" panose="02020603050405020304" pitchFamily="18" charset="0"/>
                <a:ea typeface="+mn-ea"/>
              </a:rPr>
              <a:t>, F. (2019). Aerosol optical depth comparison between GAW-PFR and AERONET-</a:t>
            </a:r>
            <a:r>
              <a:rPr lang="en-US" sz="1500" kern="1200" dirty="0" err="1">
                <a:effectLst/>
                <a:latin typeface="Times New Roman" panose="02020603050405020304" pitchFamily="18" charset="0"/>
                <a:ea typeface="+mn-ea"/>
              </a:rPr>
              <a:t>Cimel</a:t>
            </a:r>
            <a:r>
              <a:rPr lang="en-US" sz="1500" kern="1200" dirty="0">
                <a:effectLst/>
                <a:latin typeface="Times New Roman" panose="02020603050405020304" pitchFamily="18" charset="0"/>
                <a:ea typeface="+mn-ea"/>
              </a:rPr>
              <a:t> radiometers from long-term (2005–2015) 1 min synchronous measurements. </a:t>
            </a:r>
            <a:r>
              <a:rPr lang="en-US" sz="1500" i="1" kern="1200" dirty="0">
                <a:effectLst/>
                <a:latin typeface="Times New Roman" panose="02020603050405020304" pitchFamily="18" charset="0"/>
                <a:ea typeface="+mn-ea"/>
              </a:rPr>
              <a:t>Atmospheric Measurement Techniques</a:t>
            </a:r>
            <a:r>
              <a:rPr lang="en-US" sz="1500" kern="1200" dirty="0">
                <a:effectLst/>
                <a:latin typeface="Times New Roman" panose="02020603050405020304" pitchFamily="18" charset="0"/>
                <a:ea typeface="+mn-ea"/>
              </a:rPr>
              <a:t>, </a:t>
            </a:r>
            <a:r>
              <a:rPr lang="en-US" sz="1500" i="1" kern="1200" dirty="0">
                <a:effectLst/>
                <a:latin typeface="Times New Roman" panose="02020603050405020304" pitchFamily="18" charset="0"/>
                <a:ea typeface="+mn-ea"/>
              </a:rPr>
              <a:t>12</a:t>
            </a:r>
            <a:r>
              <a:rPr lang="en-US" sz="1500" kern="1200" dirty="0">
                <a:effectLst/>
                <a:latin typeface="Times New Roman" panose="02020603050405020304" pitchFamily="18" charset="0"/>
                <a:ea typeface="+mn-ea"/>
              </a:rPr>
              <a:t>(8), 4309-4337.</a:t>
            </a:r>
            <a:endParaRPr lang="x-none" sz="1500" dirty="0">
              <a:effectLst/>
              <a:latin typeface="Times New Roman" panose="02020603050405020304" pitchFamily="18" charset="0"/>
              <a:ea typeface="Times New Roman" panose="02020603050405020304" pitchFamily="18" charset="0"/>
            </a:endParaRPr>
          </a:p>
          <a:p>
            <a:r>
              <a:rPr lang="en-US" sz="1500" dirty="0">
                <a:effectLst/>
                <a:latin typeface="Times New Roman" panose="02020603050405020304" pitchFamily="18" charset="0"/>
                <a:ea typeface="Times New Roman" panose="02020603050405020304" pitchFamily="18" charset="0"/>
              </a:rPr>
              <a:t>Gregory, L. (2011). </a:t>
            </a:r>
            <a:r>
              <a:rPr lang="en-US" sz="1500" i="1" dirty="0" err="1">
                <a:effectLst/>
                <a:latin typeface="Times New Roman" panose="02020603050405020304" pitchFamily="18" charset="0"/>
                <a:ea typeface="Times New Roman" panose="02020603050405020304" pitchFamily="18" charset="0"/>
              </a:rPr>
              <a:t>Cimel</a:t>
            </a:r>
            <a:r>
              <a:rPr lang="en-US" sz="1500" i="1" dirty="0">
                <a:effectLst/>
                <a:latin typeface="Times New Roman" panose="02020603050405020304" pitchFamily="18" charset="0"/>
                <a:ea typeface="Times New Roman" panose="02020603050405020304" pitchFamily="18" charset="0"/>
              </a:rPr>
              <a:t> </a:t>
            </a:r>
            <a:r>
              <a:rPr lang="en-US" sz="1500" i="1" dirty="0" err="1">
                <a:effectLst/>
                <a:latin typeface="Times New Roman" panose="02020603050405020304" pitchFamily="18" charset="0"/>
                <a:ea typeface="Times New Roman" panose="02020603050405020304" pitchFamily="18" charset="0"/>
              </a:rPr>
              <a:t>Sunphotometer</a:t>
            </a:r>
            <a:r>
              <a:rPr lang="en-US" sz="1500" dirty="0">
                <a:effectLst/>
                <a:latin typeface="Times New Roman" panose="02020603050405020304" pitchFamily="18" charset="0"/>
                <a:ea typeface="Times New Roman" panose="02020603050405020304" pitchFamily="18" charset="0"/>
              </a:rPr>
              <a:t> (CSPHOT) </a:t>
            </a:r>
            <a:r>
              <a:rPr lang="en-US" sz="1500" i="1" dirty="0">
                <a:effectLst/>
                <a:latin typeface="Times New Roman" panose="02020603050405020304" pitchFamily="18" charset="0"/>
                <a:ea typeface="Times New Roman" panose="02020603050405020304" pitchFamily="18" charset="0"/>
              </a:rPr>
              <a:t>Handbook</a:t>
            </a:r>
            <a:r>
              <a:rPr lang="en-US" sz="1500" dirty="0">
                <a:effectLst/>
                <a:latin typeface="Times New Roman" panose="02020603050405020304" pitchFamily="18" charset="0"/>
                <a:ea typeface="Times New Roman" panose="02020603050405020304" pitchFamily="18" charset="0"/>
              </a:rPr>
              <a:t> (No. DOE/SC-ARM/TR-056). DOE Office of Science Atmospheric Radiation Measurement (ARM) Program (United States).</a:t>
            </a:r>
          </a:p>
          <a:p>
            <a:r>
              <a:rPr lang="de-DE" sz="1500" kern="1200" dirty="0" err="1">
                <a:effectLst/>
                <a:latin typeface="Times New Roman" panose="02020603050405020304" pitchFamily="18" charset="0"/>
                <a:ea typeface="+mn-ea"/>
              </a:rPr>
              <a:t>Holben</a:t>
            </a:r>
            <a:r>
              <a:rPr lang="de-DE" sz="1500" kern="1200" dirty="0">
                <a:effectLst/>
                <a:latin typeface="Times New Roman" panose="02020603050405020304" pitchFamily="18" charset="0"/>
                <a:ea typeface="+mn-ea"/>
              </a:rPr>
              <a:t>, B. N., Eck, T. F., </a:t>
            </a:r>
            <a:r>
              <a:rPr lang="de-DE" sz="1500" kern="1200" dirty="0" err="1">
                <a:effectLst/>
                <a:latin typeface="Times New Roman" panose="02020603050405020304" pitchFamily="18" charset="0"/>
                <a:ea typeface="+mn-ea"/>
              </a:rPr>
              <a:t>Slutsker</a:t>
            </a:r>
            <a:r>
              <a:rPr lang="de-DE" sz="1500" kern="1200" dirty="0">
                <a:effectLst/>
                <a:latin typeface="Times New Roman" panose="02020603050405020304" pitchFamily="18" charset="0"/>
                <a:ea typeface="+mn-ea"/>
              </a:rPr>
              <a:t>, I. A., </a:t>
            </a:r>
            <a:r>
              <a:rPr lang="de-DE" sz="1500" kern="1200" dirty="0" err="1">
                <a:effectLst/>
                <a:latin typeface="Times New Roman" panose="02020603050405020304" pitchFamily="18" charset="0"/>
                <a:ea typeface="+mn-ea"/>
              </a:rPr>
              <a:t>Tanre</a:t>
            </a:r>
            <a:r>
              <a:rPr lang="de-DE" sz="1500" kern="1200" dirty="0">
                <a:effectLst/>
                <a:latin typeface="Times New Roman" panose="02020603050405020304" pitchFamily="18" charset="0"/>
                <a:ea typeface="+mn-ea"/>
              </a:rPr>
              <a:t>, D., Buis, J. P., Setzer, A., ... </a:t>
            </a:r>
            <a:r>
              <a:rPr lang="en-US" sz="1500" kern="1200" dirty="0">
                <a:effectLst/>
                <a:latin typeface="Times New Roman" panose="02020603050405020304" pitchFamily="18" charset="0"/>
                <a:ea typeface="+mn-ea"/>
              </a:rPr>
              <a:t>&amp; Smirnov, A. (1998). AERONET—A federated instrument network and data archive for aerosol characterization. </a:t>
            </a:r>
            <a:r>
              <a:rPr lang="en-US" sz="1500" i="1" kern="1200" dirty="0">
                <a:effectLst/>
                <a:latin typeface="Times New Roman" panose="02020603050405020304" pitchFamily="18" charset="0"/>
                <a:ea typeface="+mn-ea"/>
              </a:rPr>
              <a:t>Remote sensing of environment</a:t>
            </a:r>
            <a:r>
              <a:rPr lang="en-US" sz="1500" kern="1200" dirty="0">
                <a:effectLst/>
                <a:latin typeface="Times New Roman" panose="02020603050405020304" pitchFamily="18" charset="0"/>
                <a:ea typeface="+mn-ea"/>
              </a:rPr>
              <a:t>, </a:t>
            </a:r>
            <a:r>
              <a:rPr lang="en-US" sz="1500" i="1" kern="1200" dirty="0">
                <a:effectLst/>
                <a:latin typeface="Times New Roman" panose="02020603050405020304" pitchFamily="18" charset="0"/>
                <a:ea typeface="+mn-ea"/>
              </a:rPr>
              <a:t>66</a:t>
            </a:r>
            <a:r>
              <a:rPr lang="en-US" sz="1500" kern="1200" dirty="0">
                <a:effectLst/>
                <a:latin typeface="Times New Roman" panose="02020603050405020304" pitchFamily="18" charset="0"/>
                <a:ea typeface="+mn-ea"/>
              </a:rPr>
              <a:t>(1), 1-16.</a:t>
            </a:r>
            <a:endParaRPr lang="x-none" sz="1500" dirty="0">
              <a:effectLst/>
              <a:latin typeface="Times New Roman" panose="02020603050405020304" pitchFamily="18" charset="0"/>
              <a:ea typeface="Times New Roman" panose="02020603050405020304" pitchFamily="18" charset="0"/>
            </a:endParaRPr>
          </a:p>
          <a:p>
            <a:r>
              <a:rPr lang="de-DE" sz="1500" kern="1200" dirty="0">
                <a:effectLst/>
                <a:latin typeface="Times New Roman" panose="02020603050405020304" pitchFamily="18" charset="0"/>
                <a:ea typeface="+mn-ea"/>
              </a:rPr>
              <a:t>Kazadzis, S., Kouremeti, N., </a:t>
            </a:r>
            <a:r>
              <a:rPr lang="de-DE" sz="1500" kern="1200" dirty="0" err="1">
                <a:effectLst/>
                <a:latin typeface="Times New Roman" panose="02020603050405020304" pitchFamily="18" charset="0"/>
                <a:ea typeface="+mn-ea"/>
              </a:rPr>
              <a:t>Nyeki</a:t>
            </a:r>
            <a:r>
              <a:rPr lang="de-DE" sz="1500" kern="1200" dirty="0">
                <a:effectLst/>
                <a:latin typeface="Times New Roman" panose="02020603050405020304" pitchFamily="18" charset="0"/>
                <a:ea typeface="+mn-ea"/>
              </a:rPr>
              <a:t>, S., Gröbner, J., &amp; </a:t>
            </a:r>
            <a:r>
              <a:rPr lang="de-DE" sz="1500" kern="1200" dirty="0" err="1">
                <a:effectLst/>
                <a:latin typeface="Times New Roman" panose="02020603050405020304" pitchFamily="18" charset="0"/>
                <a:ea typeface="+mn-ea"/>
              </a:rPr>
              <a:t>Wehrli</a:t>
            </a:r>
            <a:r>
              <a:rPr lang="de-DE" sz="1500" kern="1200" dirty="0">
                <a:effectLst/>
                <a:latin typeface="Times New Roman" panose="02020603050405020304" pitchFamily="18" charset="0"/>
                <a:ea typeface="+mn-ea"/>
              </a:rPr>
              <a:t>, C. (2018). </a:t>
            </a:r>
            <a:r>
              <a:rPr lang="en-US" sz="1500" kern="1200" dirty="0">
                <a:effectLst/>
                <a:latin typeface="Times New Roman" panose="02020603050405020304" pitchFamily="18" charset="0"/>
                <a:ea typeface="+mn-ea"/>
              </a:rPr>
              <a:t>The World Optical Depth Research and Calibration Center (WORCC) quality assurance and quality control of GAW-PFR AOD measurements. </a:t>
            </a:r>
            <a:r>
              <a:rPr lang="en-US" sz="1500" i="1" kern="1200" dirty="0">
                <a:effectLst/>
                <a:latin typeface="Times New Roman" panose="02020603050405020304" pitchFamily="18" charset="0"/>
                <a:ea typeface="+mn-ea"/>
              </a:rPr>
              <a:t>Geoscientific Instrumentation, Methods and Data Systems</a:t>
            </a:r>
            <a:r>
              <a:rPr lang="en-US" sz="1500" kern="1200" dirty="0">
                <a:effectLst/>
                <a:latin typeface="Times New Roman" panose="02020603050405020304" pitchFamily="18" charset="0"/>
                <a:ea typeface="+mn-ea"/>
              </a:rPr>
              <a:t>, </a:t>
            </a:r>
            <a:r>
              <a:rPr lang="en-US" sz="1500" i="1" kern="1200" dirty="0">
                <a:effectLst/>
                <a:latin typeface="Times New Roman" panose="02020603050405020304" pitchFamily="18" charset="0"/>
                <a:ea typeface="+mn-ea"/>
              </a:rPr>
              <a:t>7</a:t>
            </a:r>
            <a:r>
              <a:rPr lang="en-US" sz="1500" kern="1200" dirty="0">
                <a:effectLst/>
                <a:latin typeface="Times New Roman" panose="02020603050405020304" pitchFamily="18" charset="0"/>
                <a:ea typeface="+mn-ea"/>
              </a:rPr>
              <a:t>(1), 39.</a:t>
            </a:r>
            <a:endParaRPr lang="x-none" sz="1500" dirty="0">
              <a:effectLst/>
              <a:latin typeface="Times New Roman" panose="02020603050405020304" pitchFamily="18" charset="0"/>
              <a:ea typeface="Times New Roman" panose="02020603050405020304" pitchFamily="18" charset="0"/>
            </a:endParaRPr>
          </a:p>
          <a:p>
            <a:r>
              <a:rPr lang="en-US" sz="1500" kern="1200" dirty="0">
                <a:effectLst/>
                <a:latin typeface="Calibri" panose="020F0502020204030204" pitchFamily="34" charset="0"/>
                <a:ea typeface="+mn-ea"/>
                <a:cs typeface="Times New Roman" panose="02020603050405020304" pitchFamily="18" charset="0"/>
              </a:rPr>
              <a:t>Kazadzis, S., Kouremeti, N., </a:t>
            </a:r>
            <a:r>
              <a:rPr lang="en-US" sz="1500" kern="1200" dirty="0" err="1">
                <a:effectLst/>
                <a:latin typeface="Calibri" panose="020F0502020204030204" pitchFamily="34" charset="0"/>
                <a:ea typeface="+mn-ea"/>
                <a:cs typeface="Times New Roman" panose="02020603050405020304" pitchFamily="18" charset="0"/>
              </a:rPr>
              <a:t>Diémoz</a:t>
            </a:r>
            <a:r>
              <a:rPr lang="en-US" sz="1500" kern="1200" dirty="0">
                <a:effectLst/>
                <a:latin typeface="Calibri" panose="020F0502020204030204" pitchFamily="34" charset="0"/>
                <a:ea typeface="+mn-ea"/>
                <a:cs typeface="Times New Roman" panose="02020603050405020304" pitchFamily="18" charset="0"/>
              </a:rPr>
              <a:t>, H., Gröbner, J., Forgan, B. W., </a:t>
            </a:r>
            <a:r>
              <a:rPr lang="en-US" sz="1500" kern="1200" dirty="0" err="1">
                <a:effectLst/>
                <a:latin typeface="Calibri" panose="020F0502020204030204" pitchFamily="34" charset="0"/>
                <a:ea typeface="+mn-ea"/>
                <a:cs typeface="Times New Roman" panose="02020603050405020304" pitchFamily="18" charset="0"/>
              </a:rPr>
              <a:t>Campanelli</a:t>
            </a:r>
            <a:r>
              <a:rPr lang="en-US" sz="1500" kern="1200" dirty="0">
                <a:effectLst/>
                <a:latin typeface="Calibri" panose="020F0502020204030204" pitchFamily="34" charset="0"/>
                <a:ea typeface="+mn-ea"/>
                <a:cs typeface="Times New Roman" panose="02020603050405020304" pitchFamily="18" charset="0"/>
              </a:rPr>
              <a:t>, M., ... &amp; Cuevas, E. (2018). Results from the Fourth WMO Filter Radiometer Comparison for aerosol optical depth measurements. </a:t>
            </a:r>
            <a:r>
              <a:rPr lang="en-US" sz="1500" i="1" kern="1200" dirty="0">
                <a:effectLst/>
                <a:latin typeface="Calibri" panose="020F0502020204030204" pitchFamily="34" charset="0"/>
                <a:ea typeface="+mn-ea"/>
                <a:cs typeface="Times New Roman" panose="02020603050405020304" pitchFamily="18" charset="0"/>
              </a:rPr>
              <a:t>Atmospheric Chemistry and Physics</a:t>
            </a:r>
            <a:r>
              <a:rPr lang="en-US" sz="1500" kern="1200" dirty="0">
                <a:effectLst/>
                <a:latin typeface="Calibri" panose="020F0502020204030204" pitchFamily="34" charset="0"/>
                <a:ea typeface="+mn-ea"/>
                <a:cs typeface="Times New Roman" panose="02020603050405020304" pitchFamily="18" charset="0"/>
              </a:rPr>
              <a:t>, </a:t>
            </a:r>
            <a:r>
              <a:rPr lang="en-US" sz="1500" i="1" kern="1200" dirty="0">
                <a:effectLst/>
                <a:latin typeface="Calibri" panose="020F0502020204030204" pitchFamily="34" charset="0"/>
                <a:ea typeface="+mn-ea"/>
                <a:cs typeface="Times New Roman" panose="02020603050405020304" pitchFamily="18" charset="0"/>
              </a:rPr>
              <a:t>18</a:t>
            </a:r>
            <a:r>
              <a:rPr lang="en-US" sz="1500" kern="1200" dirty="0">
                <a:effectLst/>
                <a:latin typeface="Calibri" panose="020F0502020204030204" pitchFamily="34" charset="0"/>
                <a:ea typeface="+mn-ea"/>
                <a:cs typeface="Times New Roman" panose="02020603050405020304" pitchFamily="18" charset="0"/>
              </a:rPr>
              <a:t>(5), 3185-3201</a:t>
            </a:r>
          </a:p>
          <a:p>
            <a:r>
              <a:rPr lang="en-US" sz="1500" kern="1200" dirty="0">
                <a:effectLst/>
                <a:latin typeface="Times New Roman" panose="02020603050405020304" pitchFamily="18" charset="0"/>
                <a:ea typeface="+mn-ea"/>
                <a:cs typeface="Times New Roman" panose="02020603050405020304" pitchFamily="18" charset="0"/>
              </a:rPr>
              <a:t>Laine, M., </a:t>
            </a:r>
            <a:r>
              <a:rPr lang="en-US" sz="1500" kern="1200" dirty="0" err="1">
                <a:effectLst/>
                <a:latin typeface="Times New Roman" panose="02020603050405020304" pitchFamily="18" charset="0"/>
                <a:ea typeface="+mn-ea"/>
                <a:cs typeface="Times New Roman" panose="02020603050405020304" pitchFamily="18" charset="0"/>
              </a:rPr>
              <a:t>Latva-Pukkila</a:t>
            </a:r>
            <a:r>
              <a:rPr lang="en-US" sz="1500" kern="1200" dirty="0">
                <a:effectLst/>
                <a:latin typeface="Times New Roman" panose="02020603050405020304" pitchFamily="18" charset="0"/>
                <a:ea typeface="+mn-ea"/>
                <a:cs typeface="Times New Roman" panose="02020603050405020304" pitchFamily="18" charset="0"/>
              </a:rPr>
              <a:t>, N., &amp; </a:t>
            </a:r>
            <a:r>
              <a:rPr lang="en-US" sz="1500" kern="1200" dirty="0" err="1">
                <a:effectLst/>
                <a:latin typeface="Times New Roman" panose="02020603050405020304" pitchFamily="18" charset="0"/>
                <a:ea typeface="+mn-ea"/>
                <a:cs typeface="Times New Roman" panose="02020603050405020304" pitchFamily="18" charset="0"/>
              </a:rPr>
              <a:t>Kyrölä</a:t>
            </a:r>
            <a:r>
              <a:rPr lang="en-US" sz="1500" kern="1200" dirty="0">
                <a:effectLst/>
                <a:latin typeface="Times New Roman" panose="02020603050405020304" pitchFamily="18" charset="0"/>
                <a:ea typeface="+mn-ea"/>
                <a:cs typeface="Times New Roman" panose="02020603050405020304" pitchFamily="18" charset="0"/>
              </a:rPr>
              <a:t>, E. (2014). </a:t>
            </a:r>
            <a:r>
              <a:rPr lang="en-US" sz="1500" kern="1200" dirty="0" err="1">
                <a:effectLst/>
                <a:latin typeface="Times New Roman" panose="02020603050405020304" pitchFamily="18" charset="0"/>
                <a:ea typeface="+mn-ea"/>
                <a:cs typeface="Times New Roman" panose="02020603050405020304" pitchFamily="18" charset="0"/>
              </a:rPr>
              <a:t>Analysing</a:t>
            </a:r>
            <a:r>
              <a:rPr lang="en-US" sz="1500" kern="1200" dirty="0">
                <a:effectLst/>
                <a:latin typeface="Times New Roman" panose="02020603050405020304" pitchFamily="18" charset="0"/>
                <a:ea typeface="+mn-ea"/>
                <a:cs typeface="Times New Roman" panose="02020603050405020304" pitchFamily="18" charset="0"/>
              </a:rPr>
              <a:t> time-varying trends in stratospheric ozone time series using the state space approach. </a:t>
            </a:r>
            <a:r>
              <a:rPr lang="en-US" sz="1500" i="1" kern="1200" dirty="0">
                <a:effectLst/>
                <a:latin typeface="Times New Roman" panose="02020603050405020304" pitchFamily="18" charset="0"/>
                <a:ea typeface="+mn-ea"/>
                <a:cs typeface="Times New Roman" panose="02020603050405020304" pitchFamily="18" charset="0"/>
              </a:rPr>
              <a:t>Atmospheric Chemistry and Physics</a:t>
            </a:r>
            <a:r>
              <a:rPr lang="en-US" sz="1500" kern="1200" dirty="0">
                <a:effectLst/>
                <a:latin typeface="Times New Roman" panose="02020603050405020304" pitchFamily="18" charset="0"/>
                <a:ea typeface="+mn-ea"/>
                <a:cs typeface="Times New Roman" panose="02020603050405020304" pitchFamily="18" charset="0"/>
              </a:rPr>
              <a:t>, </a:t>
            </a:r>
            <a:r>
              <a:rPr lang="en-US" sz="1500" i="1" kern="1200" dirty="0">
                <a:effectLst/>
                <a:latin typeface="Times New Roman" panose="02020603050405020304" pitchFamily="18" charset="0"/>
                <a:ea typeface="+mn-ea"/>
                <a:cs typeface="Times New Roman" panose="02020603050405020304" pitchFamily="18" charset="0"/>
              </a:rPr>
              <a:t>14</a:t>
            </a:r>
            <a:r>
              <a:rPr lang="en-US" sz="1500" kern="1200" dirty="0">
                <a:effectLst/>
                <a:latin typeface="Times New Roman" panose="02020603050405020304" pitchFamily="18" charset="0"/>
                <a:ea typeface="+mn-ea"/>
                <a:cs typeface="Times New Roman" panose="02020603050405020304" pitchFamily="18" charset="0"/>
              </a:rPr>
              <a:t>(18), 9707-9725.</a:t>
            </a:r>
            <a:endParaRPr lang="x-none" sz="15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500" dirty="0" err="1">
                <a:effectLst/>
                <a:latin typeface="Times New Roman" panose="02020603050405020304" pitchFamily="18" charset="0"/>
                <a:ea typeface="Times New Roman" panose="02020603050405020304" pitchFamily="18" charset="0"/>
              </a:rPr>
              <a:t>Nyeki</a:t>
            </a:r>
            <a:r>
              <a:rPr lang="de-DE" sz="1500" dirty="0">
                <a:effectLst/>
                <a:latin typeface="Times New Roman" panose="02020603050405020304" pitchFamily="18" charset="0"/>
                <a:ea typeface="Times New Roman" panose="02020603050405020304" pitchFamily="18" charset="0"/>
              </a:rPr>
              <a:t>, S., </a:t>
            </a:r>
            <a:r>
              <a:rPr lang="de-DE" sz="1500" dirty="0" err="1">
                <a:effectLst/>
                <a:latin typeface="Times New Roman" panose="02020603050405020304" pitchFamily="18" charset="0"/>
                <a:ea typeface="Times New Roman" panose="02020603050405020304" pitchFamily="18" charset="0"/>
              </a:rPr>
              <a:t>Halios</a:t>
            </a:r>
            <a:r>
              <a:rPr lang="de-DE" sz="1500" dirty="0">
                <a:effectLst/>
                <a:latin typeface="Times New Roman" panose="02020603050405020304" pitchFamily="18" charset="0"/>
                <a:ea typeface="Times New Roman" panose="02020603050405020304" pitchFamily="18" charset="0"/>
              </a:rPr>
              <a:t>, C. H., Baum, W., Eleftheriadis, K., Flentje, H., Gröbner, J., ... </a:t>
            </a:r>
            <a:r>
              <a:rPr lang="en-US" sz="1500" dirty="0">
                <a:effectLst/>
                <a:latin typeface="Times New Roman" panose="02020603050405020304" pitchFamily="18" charset="0"/>
                <a:ea typeface="Times New Roman" panose="02020603050405020304" pitchFamily="18" charset="0"/>
              </a:rPr>
              <a:t>&amp; </a:t>
            </a:r>
            <a:r>
              <a:rPr lang="en-US" sz="1500" dirty="0" err="1">
                <a:effectLst/>
                <a:latin typeface="Times New Roman" panose="02020603050405020304" pitchFamily="18" charset="0"/>
                <a:ea typeface="Times New Roman" panose="02020603050405020304" pitchFamily="18" charset="0"/>
              </a:rPr>
              <a:t>Wehrli</a:t>
            </a:r>
            <a:r>
              <a:rPr lang="en-US" sz="1500" dirty="0">
                <a:effectLst/>
                <a:latin typeface="Times New Roman" panose="02020603050405020304" pitchFamily="18" charset="0"/>
                <a:ea typeface="Times New Roman" panose="02020603050405020304" pitchFamily="18" charset="0"/>
              </a:rPr>
              <a:t>, C. (2012). Ground‐based aerosol optical depth trends at three high‐altitude sites in Switzerland and southern Germany from 1995 to 2010. </a:t>
            </a:r>
            <a:r>
              <a:rPr lang="el-GR" sz="1500" dirty="0">
                <a:effectLst/>
                <a:latin typeface="Times New Roman" panose="02020603050405020304" pitchFamily="18" charset="0"/>
                <a:ea typeface="Times New Roman" panose="02020603050405020304" pitchFamily="18" charset="0"/>
              </a:rPr>
              <a:t>Journal of </a:t>
            </a:r>
            <a:r>
              <a:rPr lang="el-GR" sz="1500" dirty="0" err="1">
                <a:effectLst/>
                <a:latin typeface="Times New Roman" panose="02020603050405020304" pitchFamily="18" charset="0"/>
                <a:ea typeface="Times New Roman" panose="02020603050405020304" pitchFamily="18" charset="0"/>
              </a:rPr>
              <a:t>Geophysical</a:t>
            </a:r>
            <a:r>
              <a:rPr lang="el-GR" sz="1500" dirty="0">
                <a:effectLst/>
                <a:latin typeface="Times New Roman" panose="02020603050405020304" pitchFamily="18" charset="0"/>
                <a:ea typeface="Times New Roman" panose="02020603050405020304" pitchFamily="18" charset="0"/>
              </a:rPr>
              <a:t> Research: </a:t>
            </a:r>
            <a:r>
              <a:rPr lang="el-GR" sz="1500" dirty="0" err="1">
                <a:effectLst/>
                <a:latin typeface="Times New Roman" panose="02020603050405020304" pitchFamily="18" charset="0"/>
                <a:ea typeface="Times New Roman" panose="02020603050405020304" pitchFamily="18" charset="0"/>
              </a:rPr>
              <a:t>Atmospheres</a:t>
            </a:r>
            <a:r>
              <a:rPr lang="el-GR" sz="1500" dirty="0">
                <a:effectLst/>
                <a:latin typeface="Times New Roman" panose="02020603050405020304" pitchFamily="18" charset="0"/>
                <a:ea typeface="Times New Roman" panose="02020603050405020304" pitchFamily="18" charset="0"/>
              </a:rPr>
              <a:t>, 117(D18).</a:t>
            </a:r>
            <a:endParaRPr lang="en-US" sz="1500" dirty="0">
              <a:effectLst/>
              <a:latin typeface="Times New Roman" panose="02020603050405020304" pitchFamily="18" charset="0"/>
              <a:ea typeface="Times New Roman" panose="02020603050405020304" pitchFamily="18" charset="0"/>
            </a:endParaRPr>
          </a:p>
          <a:p>
            <a:r>
              <a:rPr lang="x-none" sz="1300" dirty="0">
                <a:effectLst/>
                <a:latin typeface="Times New Roman" panose="02020603050405020304" pitchFamily="18" charset="0"/>
                <a:ea typeface="Times New Roman" panose="02020603050405020304" pitchFamily="18" charset="0"/>
                <a:cs typeface="Times New Roman" panose="02020603050405020304" pitchFamily="18" charset="0"/>
              </a:rPr>
              <a:t>Hamed, K. H., &amp; Rao, A. R. (1998). A modified Mann-Kendall trend test for autocorrelated data. </a:t>
            </a:r>
            <a:r>
              <a:rPr lang="x-none" sz="1300" i="1" dirty="0">
                <a:effectLst/>
                <a:latin typeface="Times New Roman" panose="02020603050405020304" pitchFamily="18" charset="0"/>
                <a:ea typeface="Times New Roman" panose="02020603050405020304" pitchFamily="18" charset="0"/>
                <a:cs typeface="Times New Roman" panose="02020603050405020304" pitchFamily="18" charset="0"/>
              </a:rPr>
              <a:t>Journal of hydrology</a:t>
            </a:r>
            <a:r>
              <a:rPr lang="x-none" sz="1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1300" i="1" dirty="0">
                <a:effectLst/>
                <a:latin typeface="Times New Roman" panose="02020603050405020304" pitchFamily="18" charset="0"/>
                <a:ea typeface="Times New Roman" panose="02020603050405020304" pitchFamily="18" charset="0"/>
                <a:cs typeface="Times New Roman" panose="02020603050405020304" pitchFamily="18" charset="0"/>
              </a:rPr>
              <a:t>204</a:t>
            </a:r>
            <a:r>
              <a:rPr lang="x-none" sz="1300" dirty="0">
                <a:effectLst/>
                <a:latin typeface="Times New Roman" panose="02020603050405020304" pitchFamily="18" charset="0"/>
                <a:ea typeface="Times New Roman" panose="02020603050405020304" pitchFamily="18" charset="0"/>
                <a:cs typeface="Times New Roman" panose="02020603050405020304" pitchFamily="18" charset="0"/>
              </a:rPr>
              <a:t>(1-4), 182-196.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de-DE" sz="1500" dirty="0" err="1">
                <a:effectLst/>
                <a:latin typeface="Times New Roman" panose="02020603050405020304" pitchFamily="18" charset="0"/>
                <a:ea typeface="Times New Roman" panose="02020603050405020304" pitchFamily="18" charset="0"/>
              </a:rPr>
              <a:t>Wehrli</a:t>
            </a:r>
            <a:r>
              <a:rPr lang="de-DE" sz="1500" dirty="0">
                <a:effectLst/>
                <a:latin typeface="Times New Roman" panose="02020603050405020304" pitchFamily="18" charset="0"/>
                <a:ea typeface="Times New Roman" panose="02020603050405020304" pitchFamily="18" charset="0"/>
              </a:rPr>
              <a:t>, C. (2008). Precision Filter Radiometer </a:t>
            </a:r>
            <a:r>
              <a:rPr lang="de-DE" sz="1500" dirty="0" err="1">
                <a:effectLst/>
                <a:latin typeface="Times New Roman" panose="02020603050405020304" pitchFamily="18" charset="0"/>
                <a:ea typeface="Times New Roman" panose="02020603050405020304" pitchFamily="18" charset="0"/>
              </a:rPr>
              <a:t>Documentation</a:t>
            </a:r>
            <a:r>
              <a:rPr lang="de-DE" sz="1500" dirty="0">
                <a:effectLst/>
                <a:latin typeface="Times New Roman" panose="02020603050405020304" pitchFamily="18" charset="0"/>
                <a:ea typeface="Times New Roman" panose="02020603050405020304" pitchFamily="18" charset="0"/>
              </a:rPr>
              <a:t>. </a:t>
            </a:r>
            <a:r>
              <a:rPr lang="de-DE" sz="1500" i="1" dirty="0">
                <a:effectLst/>
                <a:latin typeface="Times New Roman" panose="02020603050405020304" pitchFamily="18" charset="0"/>
                <a:ea typeface="Times New Roman" panose="02020603050405020304" pitchFamily="18" charset="0"/>
              </a:rPr>
              <a:t>Version</a:t>
            </a:r>
            <a:r>
              <a:rPr lang="de-DE" sz="1500" dirty="0">
                <a:effectLst/>
                <a:latin typeface="Times New Roman" panose="02020603050405020304" pitchFamily="18" charset="0"/>
                <a:ea typeface="Times New Roman" panose="02020603050405020304" pitchFamily="18" charset="0"/>
              </a:rPr>
              <a:t>, 4, 38.</a:t>
            </a:r>
            <a:endParaRPr lang="x-none" sz="1500" dirty="0">
              <a:effectLst/>
              <a:latin typeface="Times New Roman" panose="02020603050405020304" pitchFamily="18" charset="0"/>
              <a:ea typeface="Times New Roman" panose="02020603050405020304" pitchFamily="18" charset="0"/>
            </a:endParaRPr>
          </a:p>
          <a:p>
            <a:r>
              <a:rPr lang="en-US" sz="1500" dirty="0">
                <a:effectLst/>
                <a:latin typeface="Times New Roman" panose="02020603050405020304" pitchFamily="18" charset="0"/>
                <a:ea typeface="Times New Roman" panose="02020603050405020304" pitchFamily="18" charset="0"/>
              </a:rPr>
              <a:t>WMO: Aerosol measurement procedures, guidelines and recommendations, </a:t>
            </a:r>
            <a:r>
              <a:rPr lang="en-US" sz="1500" dirty="0" err="1">
                <a:effectLst/>
                <a:latin typeface="Times New Roman" panose="02020603050405020304" pitchFamily="18" charset="0"/>
                <a:ea typeface="Times New Roman" panose="02020603050405020304" pitchFamily="18" charset="0"/>
              </a:rPr>
              <a:t>GAWReport</a:t>
            </a:r>
            <a:r>
              <a:rPr lang="en-US" sz="1500" dirty="0">
                <a:effectLst/>
                <a:latin typeface="Times New Roman" panose="02020603050405020304" pitchFamily="18" charset="0"/>
                <a:ea typeface="Times New Roman" panose="02020603050405020304" pitchFamily="18" charset="0"/>
              </a:rPr>
              <a:t> 153, WMO/TD-No 1178, available at: </a:t>
            </a:r>
            <a:r>
              <a:rPr lang="en-US" sz="1500" u="sng"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https://library.wmo.int/opac/index.php?lvl=notice_display&amp;id=11085#.WpqIOOdG1PY</a:t>
            </a:r>
            <a:r>
              <a:rPr lang="en-US" sz="1500" dirty="0">
                <a:effectLst/>
                <a:latin typeface="Times New Roman" panose="02020603050405020304" pitchFamily="18" charset="0"/>
                <a:ea typeface="Times New Roman" panose="02020603050405020304" pitchFamily="18" charset="0"/>
              </a:rPr>
              <a:t> , 2003.</a:t>
            </a:r>
            <a:endParaRPr lang="x-none" sz="1500" dirty="0">
              <a:effectLst/>
              <a:latin typeface="Times New Roman" panose="02020603050405020304" pitchFamily="18" charset="0"/>
              <a:ea typeface="Times New Roman" panose="02020603050405020304" pitchFamily="18" charset="0"/>
            </a:endParaRPr>
          </a:p>
          <a:p>
            <a:pPr eaLnBrk="0" fontAlgn="base" hangingPunct="0"/>
            <a:r>
              <a:rPr lang="en-US" sz="1500" kern="1200" dirty="0">
                <a:effectLst/>
                <a:latin typeface="Times New Roman" panose="02020603050405020304" pitchFamily="18" charset="0"/>
                <a:ea typeface="+mn-ea"/>
              </a:rPr>
              <a:t>WMO/GAW Experts workshop on a global surface-based network for long term observations of column aerosol optical properties, GAW Report 162, WMO/TD-No 1287, Davos 2004, edited by: </a:t>
            </a:r>
            <a:r>
              <a:rPr lang="en-US" sz="1500" kern="1200" dirty="0" err="1">
                <a:effectLst/>
                <a:latin typeface="Times New Roman" panose="02020603050405020304" pitchFamily="18" charset="0"/>
                <a:ea typeface="+mn-ea"/>
              </a:rPr>
              <a:t>Baltensperger</a:t>
            </a:r>
            <a:r>
              <a:rPr lang="en-US" sz="1500" kern="1200" dirty="0">
                <a:effectLst/>
                <a:latin typeface="Times New Roman" panose="02020603050405020304" pitchFamily="18" charset="0"/>
                <a:ea typeface="+mn-ea"/>
              </a:rPr>
              <a:t>, U., </a:t>
            </a:r>
            <a:r>
              <a:rPr lang="en-US" sz="1500" kern="1200" dirty="0" err="1">
                <a:effectLst/>
                <a:latin typeface="Times New Roman" panose="02020603050405020304" pitchFamily="18" charset="0"/>
                <a:ea typeface="+mn-ea"/>
              </a:rPr>
              <a:t>Barries</a:t>
            </a:r>
            <a:r>
              <a:rPr lang="en-US" sz="1500" kern="1200" dirty="0">
                <a:effectLst/>
                <a:latin typeface="Times New Roman" panose="02020603050405020304" pitchFamily="18" charset="0"/>
                <a:ea typeface="+mn-ea"/>
              </a:rPr>
              <a:t>, L., and </a:t>
            </a:r>
            <a:r>
              <a:rPr lang="en-US" sz="1500" kern="1200" dirty="0" err="1">
                <a:effectLst/>
                <a:latin typeface="Times New Roman" panose="02020603050405020304" pitchFamily="18" charset="0"/>
                <a:ea typeface="+mn-ea"/>
              </a:rPr>
              <a:t>Wehrli</a:t>
            </a:r>
            <a:r>
              <a:rPr lang="en-US" sz="1500" kern="1200" dirty="0">
                <a:effectLst/>
                <a:latin typeface="Times New Roman" panose="02020603050405020304" pitchFamily="18" charset="0"/>
                <a:ea typeface="+mn-ea"/>
              </a:rPr>
              <a:t>, </a:t>
            </a:r>
            <a:r>
              <a:rPr lang="en-US" sz="1500" kern="1200" dirty="0" err="1">
                <a:effectLst/>
                <a:latin typeface="Times New Roman" panose="02020603050405020304" pitchFamily="18" charset="0"/>
                <a:ea typeface="+mn-ea"/>
              </a:rPr>
              <a:t>C.,available</a:t>
            </a:r>
            <a:r>
              <a:rPr lang="en-US" sz="1500" kern="1200" dirty="0">
                <a:effectLst/>
                <a:latin typeface="Times New Roman" panose="02020603050405020304" pitchFamily="18" charset="0"/>
                <a:ea typeface="+mn-ea"/>
              </a:rPr>
              <a:t> at: https://library.wmo.int/opac/index.php?lvl=notice_display&amp;id=11094#.WpqIledG1PY (last access: 3 March 2018), 2005.</a:t>
            </a:r>
            <a:endParaRPr lang="x-none" sz="1500" dirty="0">
              <a:effectLst/>
              <a:latin typeface="Times New Roman" panose="02020603050405020304" pitchFamily="18" charset="0"/>
              <a:ea typeface="Times New Roman" panose="02020603050405020304" pitchFamily="18" charset="0"/>
            </a:endParaRPr>
          </a:p>
          <a:p>
            <a:endParaRPr lang="x-none" sz="1400" dirty="0">
              <a:effectLst/>
              <a:latin typeface="Times New Roman" panose="02020603050405020304" pitchFamily="18" charset="0"/>
              <a:ea typeface="Times New Roman" panose="02020603050405020304" pitchFamily="18" charset="0"/>
            </a:endParaRPr>
          </a:p>
          <a:p>
            <a:endParaRPr lang="x-none" sz="1400" dirty="0">
              <a:effectLst/>
              <a:latin typeface="Times New Roman" panose="02020603050405020304" pitchFamily="18" charset="0"/>
              <a:ea typeface="Times New Roman" panose="02020603050405020304" pitchFamily="18" charset="0"/>
            </a:endParaRPr>
          </a:p>
          <a:p>
            <a:endParaRPr lang="en-US" sz="2400" dirty="0"/>
          </a:p>
          <a:p>
            <a:endParaRPr lang="en-US" sz="2400" b="0" i="0" u="none" strike="noStrike" baseline="0" dirty="0"/>
          </a:p>
        </p:txBody>
      </p:sp>
    </p:spTree>
    <p:extLst>
      <p:ext uri="{BB962C8B-B14F-4D97-AF65-F5344CB8AC3E}">
        <p14:creationId xmlns:p14="http://schemas.microsoft.com/office/powerpoint/2010/main" val="1902131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now, outdoor, sky, mountain&#10;&#10;Description automatically generated">
            <a:extLst>
              <a:ext uri="{FF2B5EF4-FFF2-40B4-BE49-F238E27FC236}">
                <a16:creationId xmlns:a16="http://schemas.microsoft.com/office/drawing/2014/main" id="{0AE35E62-900C-4059-A154-66AB86BB5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65069" cy="6858000"/>
          </a:xfrm>
          <a:prstGeom prst="rect">
            <a:avLst/>
          </a:prstGeom>
        </p:spPr>
      </p:pic>
      <p:sp>
        <p:nvSpPr>
          <p:cNvPr id="3" name="Content Placeholder 2">
            <a:extLst>
              <a:ext uri="{FF2B5EF4-FFF2-40B4-BE49-F238E27FC236}">
                <a16:creationId xmlns:a16="http://schemas.microsoft.com/office/drawing/2014/main" id="{11123147-18F6-47CF-B604-FF381961E27D}"/>
              </a:ext>
            </a:extLst>
          </p:cNvPr>
          <p:cNvSpPr>
            <a:spLocks noGrp="1"/>
          </p:cNvSpPr>
          <p:nvPr>
            <p:ph idx="1"/>
          </p:nvPr>
        </p:nvSpPr>
        <p:spPr>
          <a:xfrm>
            <a:off x="2591780" y="5157192"/>
            <a:ext cx="3960440" cy="1152128"/>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en-US" sz="5200" dirty="0">
                <a:solidFill>
                  <a:srgbClr val="FF0000"/>
                </a:solidFill>
                <a:latin typeface="Arial Rounded MT Bold" panose="020F0704030504030204" pitchFamily="34" charset="0"/>
              </a:rPr>
              <a:t>Thank you!!!</a:t>
            </a:r>
          </a:p>
          <a:p>
            <a:pPr marL="0" indent="0" eaLnBrk="1" fontAlgn="auto" hangingPunct="1">
              <a:spcAft>
                <a:spcPts val="0"/>
              </a:spcAft>
              <a:buFont typeface="Arial" panose="020B0604020202020204" pitchFamily="34" charset="0"/>
              <a:buNone/>
              <a:defRPr/>
            </a:pPr>
            <a:r>
              <a:rPr lang="en-US" sz="5200" dirty="0">
                <a:solidFill>
                  <a:srgbClr val="FF0000"/>
                </a:solidFill>
                <a:latin typeface="Arial Rounded MT Bold" panose="020F0704030504030204" pitchFamily="34" charset="0"/>
              </a:rPr>
              <a:t>Questions???</a:t>
            </a:r>
          </a:p>
          <a:p>
            <a:pPr eaLnBrk="1" fontAlgn="auto" hangingPunct="1">
              <a:spcAft>
                <a:spcPts val="0"/>
              </a:spcAft>
              <a:defRPr/>
            </a:pPr>
            <a:endParaRPr lang="x-non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943E5B6-C61D-40A6-82E0-E9212E6E938F}"/>
              </a:ext>
            </a:extLst>
          </p:cNvPr>
          <p:cNvGraphicFramePr>
            <a:graphicFrameLocks noGrp="1"/>
          </p:cNvGraphicFramePr>
          <p:nvPr>
            <p:extLst>
              <p:ext uri="{D42A27DB-BD31-4B8C-83A1-F6EECF244321}">
                <p14:modId xmlns:p14="http://schemas.microsoft.com/office/powerpoint/2010/main" val="445080956"/>
              </p:ext>
            </p:extLst>
          </p:nvPr>
        </p:nvGraphicFramePr>
        <p:xfrm>
          <a:off x="2146299" y="2443167"/>
          <a:ext cx="4851401" cy="2142158"/>
        </p:xfrm>
        <a:graphic>
          <a:graphicData uri="http://schemas.openxmlformats.org/drawingml/2006/table">
            <a:tbl>
              <a:tblPr>
                <a:tableStyleId>{5C22544A-7EE6-4342-B048-85BDC9FD1C3A}</a:tableStyleId>
              </a:tblPr>
              <a:tblGrid>
                <a:gridCol w="2259122">
                  <a:extLst>
                    <a:ext uri="{9D8B030D-6E8A-4147-A177-3AD203B41FA5}">
                      <a16:colId xmlns:a16="http://schemas.microsoft.com/office/drawing/2014/main" val="719146899"/>
                    </a:ext>
                  </a:extLst>
                </a:gridCol>
                <a:gridCol w="672660">
                  <a:extLst>
                    <a:ext uri="{9D8B030D-6E8A-4147-A177-3AD203B41FA5}">
                      <a16:colId xmlns:a16="http://schemas.microsoft.com/office/drawing/2014/main" val="398770142"/>
                    </a:ext>
                  </a:extLst>
                </a:gridCol>
                <a:gridCol w="637758">
                  <a:extLst>
                    <a:ext uri="{9D8B030D-6E8A-4147-A177-3AD203B41FA5}">
                      <a16:colId xmlns:a16="http://schemas.microsoft.com/office/drawing/2014/main" val="610618285"/>
                    </a:ext>
                  </a:extLst>
                </a:gridCol>
                <a:gridCol w="672660">
                  <a:extLst>
                    <a:ext uri="{9D8B030D-6E8A-4147-A177-3AD203B41FA5}">
                      <a16:colId xmlns:a16="http://schemas.microsoft.com/office/drawing/2014/main" val="1195965913"/>
                    </a:ext>
                  </a:extLst>
                </a:gridCol>
                <a:gridCol w="609201">
                  <a:extLst>
                    <a:ext uri="{9D8B030D-6E8A-4147-A177-3AD203B41FA5}">
                      <a16:colId xmlns:a16="http://schemas.microsoft.com/office/drawing/2014/main" val="2195335099"/>
                    </a:ext>
                  </a:extLst>
                </a:gridCol>
              </a:tblGrid>
              <a:tr h="190500">
                <a:tc>
                  <a:txBody>
                    <a:bodyPr/>
                    <a:lstStyle/>
                    <a:p>
                      <a:pPr algn="l" fontAlgn="b"/>
                      <a:r>
                        <a:rPr lang="en-US" sz="1400" b="1" u="none" strike="noStrike" dirty="0">
                          <a:effectLst/>
                        </a:rPr>
                        <a:t>AOD difference trends</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500 nm</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865 nm</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6622856"/>
                  </a:ext>
                </a:extLst>
              </a:tr>
              <a:tr h="0">
                <a:tc>
                  <a:txBody>
                    <a:bodyPr/>
                    <a:lstStyle/>
                    <a:p>
                      <a:pPr algn="l" fontAlgn="b"/>
                      <a:r>
                        <a:rPr lang="en-US" sz="1400" b="0" i="0" u="none" strike="noStrike" dirty="0">
                          <a:solidFill>
                            <a:srgbClr val="000000"/>
                          </a:solidFill>
                          <a:effectLst/>
                          <a:latin typeface="Calibri" panose="020F0502020204030204" pitchFamily="34" charset="0"/>
                        </a:rPr>
                        <a:t>Timeseries</a:t>
                      </a:r>
                    </a:p>
                  </a:txBody>
                  <a:tcPr marL="9525" marR="9525" marT="9525" marB="0" anchor="b"/>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Trend per decade (10</a:t>
                      </a:r>
                      <a:r>
                        <a:rPr lang="en-US" sz="1400" b="0" i="0" u="none" strike="noStrike" baseline="30000" dirty="0">
                          <a:solidFill>
                            <a:srgbClr val="000000"/>
                          </a:solidFill>
                          <a:effectLst/>
                          <a:latin typeface="Calibri" panose="020F0502020204030204" pitchFamily="34" charset="0"/>
                        </a:rPr>
                        <a:t>-3</a:t>
                      </a:r>
                      <a:r>
                        <a:rPr lang="en-US" sz="1400" b="0" i="0" u="none" strike="noStrike" dirty="0">
                          <a:solidFill>
                            <a:srgbClr val="000000"/>
                          </a:solidFill>
                          <a:effectLst/>
                          <a:latin typeface="Calibri" panose="020F0502020204030204" pitchFamily="34" charset="0"/>
                        </a:rPr>
                        <a:t>)</a:t>
                      </a:r>
                    </a:p>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u="none" strike="noStrike" dirty="0">
                          <a:effectLst/>
                        </a:rPr>
                        <a:t>Standard error</a:t>
                      </a:r>
                      <a:endParaRPr lang="en-US" sz="1400" b="0" i="0" u="none" strike="noStrike" dirty="0">
                        <a:solidFill>
                          <a:srgbClr val="000000"/>
                        </a:solidFill>
                        <a:effectLst/>
                        <a:latin typeface="Calibri" panose="020F0502020204030204" pitchFamily="34" charset="0"/>
                      </a:endParaRPr>
                    </a:p>
                    <a:p>
                      <a:pPr algn="l" fontAlgn="b"/>
                      <a:r>
                        <a:rPr lang="en-US" sz="1400" b="0" i="0" u="none" strike="noStrike" dirty="0">
                          <a:solidFill>
                            <a:srgbClr val="000000"/>
                          </a:solidFill>
                          <a:effectLst/>
                          <a:latin typeface="Calibri" panose="020F0502020204030204" pitchFamily="34" charset="0"/>
                        </a:rPr>
                        <a:t>(10</a:t>
                      </a:r>
                      <a:r>
                        <a:rPr lang="en-US" sz="1400" b="0" i="0" u="none" strike="noStrike" baseline="30000" dirty="0">
                          <a:solidFill>
                            <a:srgbClr val="000000"/>
                          </a:solidFill>
                          <a:effectLst/>
                          <a:latin typeface="Calibri" panose="020F0502020204030204" pitchFamily="34" charset="0"/>
                        </a:rPr>
                        <a:t>-3</a:t>
                      </a:r>
                      <a:r>
                        <a:rPr lang="en-US" sz="1400" b="0" i="0" u="none" strike="noStrike" dirty="0">
                          <a:solidFill>
                            <a:srgbClr val="000000"/>
                          </a:solidFill>
                          <a:effectLst/>
                          <a:latin typeface="Calibri" panose="020F0502020204030204" pitchFamily="34" charset="0"/>
                        </a:rPr>
                        <a:t>)</a:t>
                      </a:r>
                    </a:p>
                    <a:p>
                      <a:pPr marL="0" marR="0" lvl="0" indent="0" algn="l" defTabSz="685800" rtl="0" eaLnBrk="1" fontAlgn="b"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Trend per decade (10</a:t>
                      </a:r>
                      <a:r>
                        <a:rPr lang="en-US" sz="1400" b="0" i="0" u="none" strike="noStrike" baseline="30000" dirty="0">
                          <a:solidFill>
                            <a:srgbClr val="000000"/>
                          </a:solidFill>
                          <a:effectLst/>
                          <a:latin typeface="Calibri" panose="020F0502020204030204" pitchFamily="34" charset="0"/>
                        </a:rPr>
                        <a:t>-3</a:t>
                      </a:r>
                      <a:r>
                        <a:rPr lang="en-US" sz="1400" b="0" i="0" u="none" strike="noStrike" dirty="0">
                          <a:solidFill>
                            <a:srgbClr val="000000"/>
                          </a:solidFill>
                          <a:effectLst/>
                          <a:latin typeface="Calibri" panose="020F0502020204030204" pitchFamily="34" charset="0"/>
                        </a:rPr>
                        <a:t>)</a:t>
                      </a:r>
                    </a:p>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400" u="none" strike="noStrike" dirty="0">
                          <a:effectLst/>
                        </a:rPr>
                        <a:t>Standard error</a:t>
                      </a:r>
                      <a:endParaRPr lang="en-US" sz="1400" b="0" i="0" u="none" strike="noStrike" dirty="0">
                        <a:solidFill>
                          <a:srgbClr val="000000"/>
                        </a:solidFill>
                        <a:effectLst/>
                        <a:latin typeface="Calibri" panose="020F0502020204030204" pitchFamily="34" charset="0"/>
                      </a:endParaRPr>
                    </a:p>
                    <a:p>
                      <a:pPr algn="l" fontAlgn="b"/>
                      <a:r>
                        <a:rPr lang="en-US" sz="1400" b="0" i="0" u="none" strike="noStrike" dirty="0">
                          <a:solidFill>
                            <a:srgbClr val="000000"/>
                          </a:solidFill>
                          <a:effectLst/>
                          <a:latin typeface="Calibri" panose="020F0502020204030204" pitchFamily="34" charset="0"/>
                        </a:rPr>
                        <a:t>(10</a:t>
                      </a:r>
                      <a:r>
                        <a:rPr lang="en-US" sz="1400" b="0" i="0" u="none" strike="noStrike" baseline="30000" dirty="0">
                          <a:solidFill>
                            <a:srgbClr val="000000"/>
                          </a:solidFill>
                          <a:effectLst/>
                          <a:latin typeface="Calibri" panose="020F0502020204030204" pitchFamily="34" charset="0"/>
                        </a:rPr>
                        <a:t>-3</a:t>
                      </a:r>
                      <a:r>
                        <a:rPr lang="en-US" sz="1400" b="0" i="0" u="none" strike="noStrike" dirty="0">
                          <a:solidFill>
                            <a:srgbClr val="000000"/>
                          </a:solidFill>
                          <a:effectLst/>
                          <a:latin typeface="Calibri" panose="020F0502020204030204" pitchFamily="34" charset="0"/>
                        </a:rPr>
                        <a:t>)</a:t>
                      </a:r>
                    </a:p>
                    <a:p>
                      <a:pPr marL="0" marR="0" lvl="0" indent="0" algn="l" defTabSz="685800" rtl="0" eaLnBrk="1" fontAlgn="b"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0536770"/>
                  </a:ext>
                </a:extLst>
              </a:tr>
              <a:tr h="406703">
                <a:tc>
                  <a:txBody>
                    <a:bodyPr/>
                    <a:lstStyle/>
                    <a:p>
                      <a:pPr algn="l" fontAlgn="b"/>
                      <a:r>
                        <a:rPr lang="en-US" sz="1400" u="none" strike="noStrike" dirty="0">
                          <a:effectLst/>
                        </a:rPr>
                        <a:t>CIMEL-PFRN27 synchronous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0.88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2796814"/>
                  </a:ext>
                </a:extLst>
              </a:tr>
              <a:tr h="190500">
                <a:tc>
                  <a:txBody>
                    <a:bodyPr/>
                    <a:lstStyle/>
                    <a:p>
                      <a:pPr algn="l" fontAlgn="b"/>
                      <a:r>
                        <a:rPr lang="en-US" sz="1400" u="none" strike="noStrike" dirty="0">
                          <a:effectLst/>
                        </a:rPr>
                        <a:t>PFR all values-PFR synchronous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-0.88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0.69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-0.039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0.35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3682350"/>
                  </a:ext>
                </a:extLst>
              </a:tr>
            </a:tbl>
          </a:graphicData>
        </a:graphic>
      </p:graphicFrame>
      <p:pic>
        <p:nvPicPr>
          <p:cNvPr id="8" name="Picture 7" descr="Chart, scatter chart&#10;&#10;Description automatically generated">
            <a:extLst>
              <a:ext uri="{FF2B5EF4-FFF2-40B4-BE49-F238E27FC236}">
                <a16:creationId xmlns:a16="http://schemas.microsoft.com/office/drawing/2014/main" id="{642745E8-0A7F-4A7F-898D-6D97DD79A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56" y="640364"/>
            <a:ext cx="8611087" cy="4857192"/>
          </a:xfrm>
          <a:prstGeom prst="rect">
            <a:avLst/>
          </a:prstGeom>
        </p:spPr>
      </p:pic>
      <p:pic>
        <p:nvPicPr>
          <p:cNvPr id="4" name="Picture 3" descr="Chart, scatter chart&#10;&#10;Description automatically generated">
            <a:extLst>
              <a:ext uri="{FF2B5EF4-FFF2-40B4-BE49-F238E27FC236}">
                <a16:creationId xmlns:a16="http://schemas.microsoft.com/office/drawing/2014/main" id="{6D3AEBDF-5E71-4CAA-A775-88AB3B94A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623909"/>
            <a:ext cx="8611086" cy="4857192"/>
          </a:xfrm>
          <a:prstGeom prst="rect">
            <a:avLst/>
          </a:prstGeom>
        </p:spPr>
      </p:pic>
      <p:pic>
        <p:nvPicPr>
          <p:cNvPr id="10" name="Picture 9" descr="Chart, scatter chart&#10;&#10;Description automatically generated">
            <a:extLst>
              <a:ext uri="{FF2B5EF4-FFF2-40B4-BE49-F238E27FC236}">
                <a16:creationId xmlns:a16="http://schemas.microsoft.com/office/drawing/2014/main" id="{E055EACC-C8D7-4B90-ACB5-70B716FE8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640364"/>
            <a:ext cx="8395062" cy="4840737"/>
          </a:xfrm>
          <a:prstGeom prst="rect">
            <a:avLst/>
          </a:prstGeom>
        </p:spPr>
      </p:pic>
    </p:spTree>
    <p:extLst>
      <p:ext uri="{BB962C8B-B14F-4D97-AF65-F5344CB8AC3E}">
        <p14:creationId xmlns:p14="http://schemas.microsoft.com/office/powerpoint/2010/main" val="2302025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407848D9-8F8C-4F50-852B-A7BFB53858D9}"/>
              </a:ext>
            </a:extLst>
          </p:cNvPr>
          <p:cNvSpPr>
            <a:spLocks noGrp="1" noChangeArrowheads="1"/>
          </p:cNvSpPr>
          <p:nvPr>
            <p:ph idx="1"/>
          </p:nvPr>
        </p:nvSpPr>
        <p:spPr>
          <a:xfrm>
            <a:off x="457200" y="1052736"/>
            <a:ext cx="8229600" cy="4824535"/>
          </a:xfrm>
        </p:spPr>
        <p:txBody>
          <a:bodyPr>
            <a:normAutofit fontScale="77500" lnSpcReduction="20000"/>
          </a:bodyPr>
          <a:lstStyle/>
          <a:p>
            <a:r>
              <a:rPr lang="en-US" sz="3500" dirty="0"/>
              <a:t>GAW-PFR: Precision Filter Radiometers (PFRs). Direct sun observations in 4 channels: 368, 412, 501 and 862 nm</a:t>
            </a:r>
          </a:p>
          <a:p>
            <a:r>
              <a:rPr lang="en-US" sz="3500" dirty="0"/>
              <a:t>AERONET: CIMEL Sun Photometers. Direct and sky observations in 7 channels: 340, 380, 440, 500, 675, 870 and 1020 nm</a:t>
            </a:r>
          </a:p>
          <a:p>
            <a:r>
              <a:rPr lang="en-US" sz="3500" dirty="0"/>
              <a:t>500-501 nm and 862-870 nm are directly comparable</a:t>
            </a:r>
          </a:p>
          <a:p>
            <a:r>
              <a:rPr lang="en-US" sz="3500" dirty="0"/>
              <a:t>PMOD/WRC: CIMEL and PFRN27 operated in parallel for 2005-present. </a:t>
            </a:r>
            <a:br>
              <a:rPr lang="en-US" sz="3500" dirty="0"/>
            </a:br>
            <a:r>
              <a:rPr lang="en-GB" sz="3500" dirty="0">
                <a:solidFill>
                  <a:srgbClr val="000000"/>
                </a:solidFill>
                <a:effectLst/>
                <a:ea typeface="MS Mincho" panose="02020609040205080304" pitchFamily="49" charset="-128"/>
              </a:rPr>
              <a:t>Differences: </a:t>
            </a:r>
          </a:p>
          <a:p>
            <a:pPr marL="800100" lvl="1" indent="-457200">
              <a:buFont typeface="+mj-lt"/>
              <a:buAutoNum type="arabicPeriod"/>
            </a:pPr>
            <a:r>
              <a:rPr lang="en-GB" sz="3000" dirty="0">
                <a:solidFill>
                  <a:srgbClr val="000000"/>
                </a:solidFill>
                <a:effectLst/>
                <a:ea typeface="MS Mincho" panose="02020609040205080304" pitchFamily="49" charset="-128"/>
              </a:rPr>
              <a:t>Technical characteristics</a:t>
            </a:r>
          </a:p>
          <a:p>
            <a:pPr marL="800100" lvl="1" indent="-457200">
              <a:buFont typeface="+mj-lt"/>
              <a:buAutoNum type="arabicPeriod"/>
            </a:pPr>
            <a:r>
              <a:rPr lang="en-GB" sz="3000" dirty="0">
                <a:solidFill>
                  <a:srgbClr val="000000"/>
                </a:solidFill>
                <a:effectLst/>
                <a:ea typeface="MS Mincho" panose="02020609040205080304" pitchFamily="49" charset="-128"/>
              </a:rPr>
              <a:t>C</a:t>
            </a:r>
            <a:r>
              <a:rPr lang="en-US" sz="3000" dirty="0" err="1">
                <a:solidFill>
                  <a:srgbClr val="000000"/>
                </a:solidFill>
                <a:effectLst/>
                <a:ea typeface="MS Mincho" panose="02020609040205080304" pitchFamily="49" charset="-128"/>
              </a:rPr>
              <a:t>alibration</a:t>
            </a:r>
            <a:r>
              <a:rPr lang="en-US" sz="3000" dirty="0">
                <a:solidFill>
                  <a:srgbClr val="000000"/>
                </a:solidFill>
                <a:effectLst/>
                <a:ea typeface="MS Mincho" panose="02020609040205080304" pitchFamily="49" charset="-128"/>
              </a:rPr>
              <a:t> procedures</a:t>
            </a:r>
          </a:p>
          <a:p>
            <a:pPr marL="800100" lvl="1" indent="-457200">
              <a:buFont typeface="+mj-lt"/>
              <a:buAutoNum type="arabicPeriod"/>
            </a:pPr>
            <a:r>
              <a:rPr lang="en-US" sz="3000" dirty="0">
                <a:solidFill>
                  <a:srgbClr val="000000"/>
                </a:solidFill>
                <a:effectLst/>
                <a:ea typeface="MS Mincho" panose="02020609040205080304" pitchFamily="49" charset="-128"/>
              </a:rPr>
              <a:t>Post processing algorithms</a:t>
            </a:r>
          </a:p>
          <a:p>
            <a:pPr marL="800100" lvl="1" indent="-457200">
              <a:buFont typeface="+mj-lt"/>
              <a:buAutoNum type="arabicPeriod"/>
            </a:pPr>
            <a:r>
              <a:rPr lang="en-US" sz="3000" dirty="0">
                <a:solidFill>
                  <a:srgbClr val="000000"/>
                </a:solidFill>
                <a:effectLst/>
                <a:ea typeface="MS Mincho" panose="02020609040205080304" pitchFamily="49" charset="-128"/>
              </a:rPr>
              <a:t>Cloud screening algorithms</a:t>
            </a:r>
          </a:p>
          <a:p>
            <a:pPr marL="800100" lvl="1" indent="-457200">
              <a:buFont typeface="+mj-lt"/>
              <a:buAutoNum type="arabicPeriod"/>
            </a:pPr>
            <a:r>
              <a:rPr lang="en-US" sz="3000" dirty="0">
                <a:solidFill>
                  <a:srgbClr val="000000"/>
                </a:solidFill>
                <a:ea typeface="MS Mincho" panose="02020609040205080304" pitchFamily="49" charset="-128"/>
              </a:rPr>
              <a:t>M</a:t>
            </a:r>
            <a:r>
              <a:rPr lang="en-US" sz="3000" dirty="0">
                <a:solidFill>
                  <a:srgbClr val="000000"/>
                </a:solidFill>
                <a:effectLst/>
                <a:ea typeface="MS Mincho" panose="02020609040205080304" pitchFamily="49" charset="-128"/>
              </a:rPr>
              <a:t>easurement frequencies</a:t>
            </a:r>
            <a:endParaRPr lang="en-US" sz="3000" dirty="0"/>
          </a:p>
          <a:p>
            <a:pPr marL="0" indent="0">
              <a:buNone/>
            </a:pPr>
            <a:endParaRPr lang="en-US" sz="2400" dirty="0"/>
          </a:p>
          <a:p>
            <a:endParaRPr lang="en-US" sz="2400" b="0" i="0" u="none" strike="noStrike" baseline="0" dirty="0"/>
          </a:p>
        </p:txBody>
      </p:sp>
      <p:sp>
        <p:nvSpPr>
          <p:cNvPr id="2" name="Title 1">
            <a:extLst>
              <a:ext uri="{FF2B5EF4-FFF2-40B4-BE49-F238E27FC236}">
                <a16:creationId xmlns:a16="http://schemas.microsoft.com/office/drawing/2014/main" id="{E4D85D5A-0703-44A8-A76F-13D25C21CF35}"/>
              </a:ext>
            </a:extLst>
          </p:cNvPr>
          <p:cNvSpPr>
            <a:spLocks noGrp="1"/>
          </p:cNvSpPr>
          <p:nvPr>
            <p:ph type="title"/>
          </p:nvPr>
        </p:nvSpPr>
        <p:spPr>
          <a:xfrm>
            <a:off x="323528" y="274638"/>
            <a:ext cx="8496944" cy="633412"/>
          </a:xfrm>
        </p:spPr>
        <p:txBody>
          <a:bodyPr rtlCol="0">
            <a:noAutofit/>
          </a:bodyPr>
          <a:lstStyle/>
          <a:p>
            <a:pPr eaLnBrk="1" fontAlgn="auto" hangingPunct="1">
              <a:spcAft>
                <a:spcPts val="0"/>
              </a:spcAft>
              <a:defRPr/>
            </a:pPr>
            <a:r>
              <a:rPr lang="en-US" sz="2000" b="1" dirty="0"/>
              <a:t>                                                 </a:t>
            </a:r>
            <a:r>
              <a:rPr lang="en-US" sz="3200" b="1" dirty="0"/>
              <a:t>Introduction</a:t>
            </a:r>
            <a:endParaRPr lang="x-none" sz="2300" b="1" dirty="0"/>
          </a:p>
        </p:txBody>
      </p:sp>
      <p:pic>
        <p:nvPicPr>
          <p:cNvPr id="8" name="Picture 7" descr="A picture containing text&#10;&#10;Description automatically generated">
            <a:extLst>
              <a:ext uri="{FF2B5EF4-FFF2-40B4-BE49-F238E27FC236}">
                <a16:creationId xmlns:a16="http://schemas.microsoft.com/office/drawing/2014/main" id="{A7AA90E0-7EC5-47AB-9B7C-92D19A752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1"/>
            <a:ext cx="10223500" cy="769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905AA39C-8409-44BD-B198-B2F7FA8E3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993" y="1646727"/>
            <a:ext cx="5436013" cy="407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957E178-4759-40EF-989B-3846030BF1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078" y="1716547"/>
            <a:ext cx="828072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snow, mountain, outdoor&#10;&#10;Description automatically generated">
            <a:extLst>
              <a:ext uri="{FF2B5EF4-FFF2-40B4-BE49-F238E27FC236}">
                <a16:creationId xmlns:a16="http://schemas.microsoft.com/office/drawing/2014/main" id="{5CD36CCD-DD08-4126-9C99-9C8B2DF045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9644" y="1803772"/>
            <a:ext cx="5033590" cy="3764706"/>
          </a:xfrm>
          <a:prstGeom prst="rect">
            <a:avLst/>
          </a:prstGeom>
        </p:spPr>
      </p:pic>
    </p:spTree>
    <p:extLst>
      <p:ext uri="{BB962C8B-B14F-4D97-AF65-F5344CB8AC3E}">
        <p14:creationId xmlns:p14="http://schemas.microsoft.com/office/powerpoint/2010/main" val="11654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5D5A-0703-44A8-A76F-13D25C21CF35}"/>
              </a:ext>
            </a:extLst>
          </p:cNvPr>
          <p:cNvSpPr>
            <a:spLocks noGrp="1"/>
          </p:cNvSpPr>
          <p:nvPr>
            <p:ph type="title"/>
          </p:nvPr>
        </p:nvSpPr>
        <p:spPr>
          <a:xfrm>
            <a:off x="323528" y="274638"/>
            <a:ext cx="8496944" cy="633412"/>
          </a:xfrm>
        </p:spPr>
        <p:txBody>
          <a:bodyPr rtlCol="0">
            <a:noAutofit/>
          </a:bodyPr>
          <a:lstStyle/>
          <a:p>
            <a:pPr>
              <a:defRPr/>
            </a:pPr>
            <a:r>
              <a:rPr lang="en-US" sz="2000" dirty="0"/>
              <a:t>                                             </a:t>
            </a:r>
            <a:r>
              <a:rPr lang="en-US" sz="3200" b="1" dirty="0"/>
              <a:t>Scientific questions</a:t>
            </a:r>
            <a:endParaRPr lang="x-none" sz="2300" b="1" dirty="0"/>
          </a:p>
        </p:txBody>
      </p:sp>
      <p:sp>
        <p:nvSpPr>
          <p:cNvPr id="8195" name="Content Placeholder 2">
            <a:extLst>
              <a:ext uri="{FF2B5EF4-FFF2-40B4-BE49-F238E27FC236}">
                <a16:creationId xmlns:a16="http://schemas.microsoft.com/office/drawing/2014/main" id="{407848D9-8F8C-4F50-852B-A7BFB53858D9}"/>
              </a:ext>
            </a:extLst>
          </p:cNvPr>
          <p:cNvSpPr>
            <a:spLocks noGrp="1" noChangeArrowheads="1"/>
          </p:cNvSpPr>
          <p:nvPr>
            <p:ph idx="1"/>
          </p:nvPr>
        </p:nvSpPr>
        <p:spPr>
          <a:xfrm>
            <a:off x="457200" y="1052736"/>
            <a:ext cx="8229600" cy="4897437"/>
          </a:xfrm>
        </p:spPr>
        <p:txBody>
          <a:bodyPr>
            <a:normAutofit/>
          </a:bodyPr>
          <a:lstStyle/>
          <a:p>
            <a:pPr marL="571500" indent="-457200">
              <a:buFont typeface="+mj-lt"/>
              <a:buAutoNum type="arabicPeriod"/>
            </a:pPr>
            <a:r>
              <a:rPr lang="en-US" sz="2700" dirty="0"/>
              <a:t>How well synchronous measurements of the two instruments agree? </a:t>
            </a:r>
          </a:p>
          <a:p>
            <a:pPr marL="571500" indent="-457200">
              <a:buFont typeface="+mj-lt"/>
              <a:buAutoNum type="arabicPeriod"/>
            </a:pPr>
            <a:r>
              <a:rPr lang="en-US" sz="2700" dirty="0"/>
              <a:t>How well GAW-PFR and AERONET cloud screening algorithms agree?</a:t>
            </a:r>
          </a:p>
          <a:p>
            <a:pPr marL="571500" indent="-457200">
              <a:buFont typeface="+mj-lt"/>
              <a:buAutoNum type="arabicPeriod"/>
            </a:pPr>
            <a:r>
              <a:rPr lang="en-US" sz="2700" dirty="0"/>
              <a:t>How AOD trends based on instruments with different measurement frequencies agree? </a:t>
            </a:r>
          </a:p>
          <a:p>
            <a:pPr marL="571500" indent="-457200">
              <a:buFont typeface="+mj-lt"/>
              <a:buAutoNum type="arabicPeriod"/>
            </a:pPr>
            <a:r>
              <a:rPr lang="en-US" sz="2700" dirty="0"/>
              <a:t>What is the effect of the measurement uncertainty on the trend analysis?</a:t>
            </a:r>
          </a:p>
          <a:p>
            <a:pPr marL="0" indent="0">
              <a:buNone/>
            </a:pPr>
            <a:endParaRPr lang="en-US" sz="2400" dirty="0"/>
          </a:p>
          <a:p>
            <a:pPr marL="0" indent="0">
              <a:buNone/>
            </a:pPr>
            <a:endParaRPr lang="en-US" sz="2400" dirty="0"/>
          </a:p>
          <a:p>
            <a:pPr marL="0" indent="0">
              <a:buNone/>
            </a:pPr>
            <a:endParaRPr lang="en-US" sz="2400" dirty="0"/>
          </a:p>
          <a:p>
            <a:endParaRPr lang="en-US" sz="2400" b="0" i="0" u="none" strike="noStrike" baseline="0" dirty="0"/>
          </a:p>
        </p:txBody>
      </p:sp>
    </p:spTree>
    <p:extLst>
      <p:ext uri="{BB962C8B-B14F-4D97-AF65-F5344CB8AC3E}">
        <p14:creationId xmlns:p14="http://schemas.microsoft.com/office/powerpoint/2010/main" val="285213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5D5A-0703-44A8-A76F-13D25C21CF35}"/>
              </a:ext>
            </a:extLst>
          </p:cNvPr>
          <p:cNvSpPr>
            <a:spLocks noGrp="1"/>
          </p:cNvSpPr>
          <p:nvPr>
            <p:ph type="title"/>
          </p:nvPr>
        </p:nvSpPr>
        <p:spPr>
          <a:xfrm>
            <a:off x="323528" y="274638"/>
            <a:ext cx="8496944" cy="633412"/>
          </a:xfrm>
        </p:spPr>
        <p:txBody>
          <a:bodyPr rtlCol="0">
            <a:noAutofit/>
          </a:bodyPr>
          <a:lstStyle/>
          <a:p>
            <a:pPr eaLnBrk="1" fontAlgn="auto" hangingPunct="1">
              <a:spcAft>
                <a:spcPts val="0"/>
              </a:spcAft>
              <a:defRPr/>
            </a:pPr>
            <a:r>
              <a:rPr lang="en-US" sz="2000" dirty="0"/>
              <a:t>                                 </a:t>
            </a:r>
            <a:r>
              <a:rPr lang="en-US" sz="3200" b="1" dirty="0"/>
              <a:t>Cloud screening comparison</a:t>
            </a:r>
            <a:endParaRPr lang="x-none" sz="2300" b="1" dirty="0"/>
          </a:p>
        </p:txBody>
      </p:sp>
      <p:sp>
        <p:nvSpPr>
          <p:cNvPr id="8195" name="Content Placeholder 2">
            <a:extLst>
              <a:ext uri="{FF2B5EF4-FFF2-40B4-BE49-F238E27FC236}">
                <a16:creationId xmlns:a16="http://schemas.microsoft.com/office/drawing/2014/main" id="{407848D9-8F8C-4F50-852B-A7BFB53858D9}"/>
              </a:ext>
            </a:extLst>
          </p:cNvPr>
          <p:cNvSpPr>
            <a:spLocks noGrp="1" noChangeArrowheads="1"/>
          </p:cNvSpPr>
          <p:nvPr>
            <p:ph idx="1"/>
          </p:nvPr>
        </p:nvSpPr>
        <p:spPr>
          <a:xfrm>
            <a:off x="457200" y="1052736"/>
            <a:ext cx="8229600" cy="4897437"/>
          </a:xfrm>
        </p:spPr>
        <p:txBody>
          <a:bodyPr>
            <a:normAutofit/>
          </a:bodyPr>
          <a:lstStyle/>
          <a:p>
            <a:r>
              <a:rPr lang="en-US" sz="2400" dirty="0"/>
              <a:t>7.7% of CIMEL level 2 data do not have synchronous measurements with PFR level 3 data</a:t>
            </a:r>
          </a:p>
          <a:p>
            <a:r>
              <a:rPr lang="en-US" sz="2400" dirty="0"/>
              <a:t>44% of CIMEL level 2 data synchronized with PFRN27 level 3 are not cloud free according to PFR algorithm</a:t>
            </a:r>
          </a:p>
          <a:p>
            <a:r>
              <a:rPr lang="en-US" sz="2400" dirty="0"/>
              <a:t>8.9% of CIMEL level 1 data synchronized with PFRN27 level 3, on cloud free conditions according to PFRN27, are not present in the level 2 data</a:t>
            </a:r>
          </a:p>
          <a:p>
            <a:r>
              <a:rPr lang="en-US" sz="2400" dirty="0"/>
              <a:t>The average AOD differences between PFRN27 and CIMEL data are smaller than the measurement uncertainty (0.01) for either cloud filtered and unfiltered data.</a:t>
            </a:r>
          </a:p>
          <a:p>
            <a:endParaRPr lang="en-US" sz="2400" dirty="0"/>
          </a:p>
          <a:p>
            <a:pPr marL="0" indent="0">
              <a:buNone/>
            </a:pPr>
            <a:endParaRPr lang="en-US" sz="2400" dirty="0"/>
          </a:p>
          <a:p>
            <a:pPr marL="0" indent="0">
              <a:buNone/>
            </a:pPr>
            <a:endParaRPr lang="en-US" sz="2400" dirty="0"/>
          </a:p>
          <a:p>
            <a:endParaRPr lang="en-US" sz="2400" b="0" i="0" u="none" strike="noStrike" baseline="0" dirty="0"/>
          </a:p>
        </p:txBody>
      </p:sp>
      <p:graphicFrame>
        <p:nvGraphicFramePr>
          <p:cNvPr id="6" name="Table 5">
            <a:extLst>
              <a:ext uri="{FF2B5EF4-FFF2-40B4-BE49-F238E27FC236}">
                <a16:creationId xmlns:a16="http://schemas.microsoft.com/office/drawing/2014/main" id="{812B37C7-ABB0-47C9-B924-0AD7D408DAD7}"/>
              </a:ext>
            </a:extLst>
          </p:cNvPr>
          <p:cNvGraphicFramePr>
            <a:graphicFrameLocks noGrp="1"/>
          </p:cNvGraphicFramePr>
          <p:nvPr>
            <p:extLst>
              <p:ext uri="{D42A27DB-BD31-4B8C-83A1-F6EECF244321}">
                <p14:modId xmlns:p14="http://schemas.microsoft.com/office/powerpoint/2010/main" val="3304241700"/>
              </p:ext>
            </p:extLst>
          </p:nvPr>
        </p:nvGraphicFramePr>
        <p:xfrm>
          <a:off x="323528" y="952639"/>
          <a:ext cx="8458838" cy="4861566"/>
        </p:xfrm>
        <a:graphic>
          <a:graphicData uri="http://schemas.openxmlformats.org/drawingml/2006/table">
            <a:tbl>
              <a:tblPr>
                <a:tableStyleId>{5C22544A-7EE6-4342-B048-85BDC9FD1C3A}</a:tableStyleId>
              </a:tblPr>
              <a:tblGrid>
                <a:gridCol w="2339978">
                  <a:extLst>
                    <a:ext uri="{9D8B030D-6E8A-4147-A177-3AD203B41FA5}">
                      <a16:colId xmlns:a16="http://schemas.microsoft.com/office/drawing/2014/main" val="190050776"/>
                    </a:ext>
                  </a:extLst>
                </a:gridCol>
                <a:gridCol w="1368152">
                  <a:extLst>
                    <a:ext uri="{9D8B030D-6E8A-4147-A177-3AD203B41FA5}">
                      <a16:colId xmlns:a16="http://schemas.microsoft.com/office/drawing/2014/main" val="1587184749"/>
                    </a:ext>
                  </a:extLst>
                </a:gridCol>
                <a:gridCol w="1146507">
                  <a:extLst>
                    <a:ext uri="{9D8B030D-6E8A-4147-A177-3AD203B41FA5}">
                      <a16:colId xmlns:a16="http://schemas.microsoft.com/office/drawing/2014/main" val="1210000908"/>
                    </a:ext>
                  </a:extLst>
                </a:gridCol>
                <a:gridCol w="1489492">
                  <a:extLst>
                    <a:ext uri="{9D8B030D-6E8A-4147-A177-3AD203B41FA5}">
                      <a16:colId xmlns:a16="http://schemas.microsoft.com/office/drawing/2014/main" val="3962262510"/>
                    </a:ext>
                  </a:extLst>
                </a:gridCol>
                <a:gridCol w="1057355">
                  <a:extLst>
                    <a:ext uri="{9D8B030D-6E8A-4147-A177-3AD203B41FA5}">
                      <a16:colId xmlns:a16="http://schemas.microsoft.com/office/drawing/2014/main" val="3022747931"/>
                    </a:ext>
                  </a:extLst>
                </a:gridCol>
                <a:gridCol w="1057354">
                  <a:extLst>
                    <a:ext uri="{9D8B030D-6E8A-4147-A177-3AD203B41FA5}">
                      <a16:colId xmlns:a16="http://schemas.microsoft.com/office/drawing/2014/main" val="3204580840"/>
                    </a:ext>
                  </a:extLst>
                </a:gridCol>
              </a:tblGrid>
              <a:tr h="374961">
                <a:tc>
                  <a:txBody>
                    <a:bodyPr/>
                    <a:lstStyle/>
                    <a:p>
                      <a:pPr algn="l" fontAlgn="b"/>
                      <a:r>
                        <a:rPr lang="en-US" sz="2200" b="1" i="0" u="none" strike="noStrike" dirty="0">
                          <a:solidFill>
                            <a:schemeClr val="bg1"/>
                          </a:solidFill>
                          <a:effectLst/>
                          <a:latin typeface="+mn-lt"/>
                          <a:cs typeface="Times New Roman" panose="02020603050405020304" pitchFamily="18" charset="0"/>
                        </a:rPr>
                        <a:t>All data</a:t>
                      </a:r>
                      <a:endParaRPr lang="x-none" sz="2200" b="1" i="0" u="none" strike="noStrike" dirty="0">
                        <a:solidFill>
                          <a:schemeClr val="bg1"/>
                        </a:solidFill>
                        <a:effectLst/>
                        <a:latin typeface="+mn-lt"/>
                        <a:cs typeface="Times New Roman" panose="02020603050405020304" pitchFamily="18" charset="0"/>
                      </a:endParaRPr>
                    </a:p>
                  </a:txBody>
                  <a:tcPr marL="9525" marR="9525" marT="9525" marB="0" anchor="b">
                    <a:solidFill>
                      <a:schemeClr val="accent1"/>
                    </a:solidFill>
                  </a:tcPr>
                </a:tc>
                <a:tc>
                  <a:txBody>
                    <a:bodyPr/>
                    <a:lstStyle/>
                    <a:p>
                      <a:pPr algn="l" fontAlgn="b"/>
                      <a:r>
                        <a:rPr lang="en-US" sz="2200" b="1" i="0" u="none" strike="noStrike" dirty="0">
                          <a:solidFill>
                            <a:schemeClr val="bg1"/>
                          </a:solidFill>
                          <a:effectLst/>
                          <a:latin typeface="+mn-lt"/>
                          <a:cs typeface="Times New Roman" panose="02020603050405020304" pitchFamily="18" charset="0"/>
                        </a:rPr>
                        <a:t>2007-2019</a:t>
                      </a:r>
                      <a:endParaRPr lang="x-none" sz="2200" b="1" i="0" u="none" strike="noStrike" dirty="0">
                        <a:solidFill>
                          <a:schemeClr val="bg1"/>
                        </a:solidFill>
                        <a:effectLst/>
                        <a:latin typeface="+mn-lt"/>
                        <a:cs typeface="Times New Roman" panose="02020603050405020304" pitchFamily="18" charset="0"/>
                      </a:endParaRPr>
                    </a:p>
                  </a:txBody>
                  <a:tcPr marL="9525" marR="9525" marT="9525" marB="0" anchor="b">
                    <a:solidFill>
                      <a:schemeClr val="accent1"/>
                    </a:solidFill>
                  </a:tcPr>
                </a:tc>
                <a:tc gridSpan="4">
                  <a:txBody>
                    <a:bodyPr/>
                    <a:lstStyle/>
                    <a:p>
                      <a:pPr algn="l" fontAlgn="b"/>
                      <a:r>
                        <a:rPr lang="en-US" sz="2200" b="1" u="none" strike="noStrike" dirty="0">
                          <a:solidFill>
                            <a:schemeClr val="bg1"/>
                          </a:solidFill>
                          <a:effectLst/>
                          <a:latin typeface="+mn-lt"/>
                          <a:cs typeface="Times New Roman" panose="02020603050405020304" pitchFamily="18" charset="0"/>
                        </a:rPr>
                        <a:t>                         AOD mean</a:t>
                      </a:r>
                      <a:endParaRPr lang="en-US" sz="2200" b="1" i="0" u="none" strike="noStrike" dirty="0">
                        <a:solidFill>
                          <a:schemeClr val="bg1"/>
                        </a:solidFill>
                        <a:effectLst/>
                        <a:latin typeface="+mn-lt"/>
                        <a:cs typeface="Times New Roman" panose="02020603050405020304" pitchFamily="18" charset="0"/>
                      </a:endParaRPr>
                    </a:p>
                  </a:txBody>
                  <a:tcPr marL="9525" marR="9525" marT="9525" marB="0" anchor="b">
                    <a:solidFill>
                      <a:srgbClr val="7030A0"/>
                    </a:solidFill>
                  </a:tcPr>
                </a:tc>
                <a:tc hMerge="1">
                  <a:txBody>
                    <a:bodyPr/>
                    <a:lstStyle/>
                    <a:p>
                      <a:endParaRPr lang="x-none"/>
                    </a:p>
                  </a:txBody>
                  <a:tcPr/>
                </a:tc>
                <a:tc hMerge="1">
                  <a:txBody>
                    <a:bodyPr/>
                    <a:lstStyle/>
                    <a:p>
                      <a:pPr algn="l" fontAlgn="b"/>
                      <a:endParaRPr lang="x-none" sz="1600" b="0" i="0" u="none" strike="noStrike" dirty="0">
                        <a:solidFill>
                          <a:srgbClr val="000000"/>
                        </a:solidFill>
                        <a:effectLst/>
                        <a:latin typeface="+mn-lt"/>
                        <a:cs typeface="Times New Roman" panose="02020603050405020304" pitchFamily="18" charset="0"/>
                      </a:endParaRPr>
                    </a:p>
                  </a:txBody>
                  <a:tcPr marL="9525" marR="9525" marT="9525" marB="0" anchor="b">
                    <a:solidFill>
                      <a:srgbClr val="7030A0"/>
                    </a:solidFill>
                  </a:tcPr>
                </a:tc>
                <a:tc hMerge="1">
                  <a:txBody>
                    <a:bodyPr/>
                    <a:lstStyle/>
                    <a:p>
                      <a:pPr algn="l" fontAlgn="b"/>
                      <a:endParaRPr lang="x-none" sz="1600" b="0" i="0" u="none" strike="noStrike" dirty="0">
                        <a:solidFill>
                          <a:srgbClr val="000000"/>
                        </a:solidFill>
                        <a:effectLst/>
                        <a:latin typeface="+mn-lt"/>
                      </a:endParaRPr>
                    </a:p>
                  </a:txBody>
                  <a:tcPr marL="9525" marR="9525" marT="9525" marB="0" anchor="b">
                    <a:solidFill>
                      <a:srgbClr val="7030A0"/>
                    </a:solidFill>
                  </a:tcPr>
                </a:tc>
                <a:extLst>
                  <a:ext uri="{0D108BD9-81ED-4DB2-BD59-A6C34878D82A}">
                    <a16:rowId xmlns:a16="http://schemas.microsoft.com/office/drawing/2014/main" val="2250826584"/>
                  </a:ext>
                </a:extLst>
              </a:tr>
              <a:tr h="374961">
                <a:tc>
                  <a:txBody>
                    <a:bodyPr/>
                    <a:lstStyle/>
                    <a:p>
                      <a:pPr algn="l" fontAlgn="b"/>
                      <a:r>
                        <a:rPr lang="en-US" sz="1600" b="1" u="none" strike="noStrike" dirty="0">
                          <a:solidFill>
                            <a:schemeClr val="bg1"/>
                          </a:solidFill>
                          <a:effectLst/>
                          <a:latin typeface="+mn-lt"/>
                          <a:cs typeface="Times New Roman" panose="02020603050405020304" pitchFamily="18" charset="0"/>
                        </a:rPr>
                        <a:t>Dataset</a:t>
                      </a:r>
                      <a:endParaRPr lang="en-US" sz="1600" b="1" i="0" u="none" strike="noStrike" dirty="0">
                        <a:solidFill>
                          <a:schemeClr val="bg1"/>
                        </a:solidFill>
                        <a:effectLst/>
                        <a:latin typeface="+mn-lt"/>
                        <a:cs typeface="Times New Roman" panose="02020603050405020304" pitchFamily="18" charset="0"/>
                      </a:endParaRPr>
                    </a:p>
                  </a:txBody>
                  <a:tcPr marL="9525" marR="9525" marT="9525" marB="0" anchor="b">
                    <a:solidFill>
                      <a:schemeClr val="accent1"/>
                    </a:solidFill>
                  </a:tcPr>
                </a:tc>
                <a:tc>
                  <a:txBody>
                    <a:bodyPr/>
                    <a:lstStyle/>
                    <a:p>
                      <a:pPr algn="l" fontAlgn="b"/>
                      <a:r>
                        <a:rPr lang="en-US" sz="1600" b="1" u="none" strike="noStrike" dirty="0">
                          <a:solidFill>
                            <a:schemeClr val="bg1"/>
                          </a:solidFill>
                          <a:effectLst/>
                          <a:latin typeface="+mn-lt"/>
                          <a:cs typeface="Times New Roman" panose="02020603050405020304" pitchFamily="18" charset="0"/>
                        </a:rPr>
                        <a:t>N</a:t>
                      </a:r>
                      <a:endParaRPr lang="en-US" sz="1600" b="1" i="0" u="none" strike="noStrike" dirty="0">
                        <a:solidFill>
                          <a:schemeClr val="bg1"/>
                        </a:solidFill>
                        <a:effectLst/>
                        <a:latin typeface="+mn-lt"/>
                        <a:cs typeface="Times New Roman" panose="02020603050405020304" pitchFamily="18" charset="0"/>
                      </a:endParaRPr>
                    </a:p>
                  </a:txBody>
                  <a:tcPr marL="9525" marR="9525" marT="9525" marB="0" anchor="b">
                    <a:solidFill>
                      <a:schemeClr val="accent1"/>
                    </a:solidFill>
                  </a:tcPr>
                </a:tc>
                <a:tc>
                  <a:txBody>
                    <a:bodyPr/>
                    <a:lstStyle/>
                    <a:p>
                      <a:pPr algn="r" fontAlgn="b"/>
                      <a:r>
                        <a:rPr lang="x-none" sz="1600" b="1" u="none" strike="noStrike" dirty="0">
                          <a:solidFill>
                            <a:schemeClr val="bg1"/>
                          </a:solidFill>
                          <a:effectLst/>
                          <a:latin typeface="+mn-lt"/>
                          <a:cs typeface="Times New Roman" panose="02020603050405020304" pitchFamily="18" charset="0"/>
                        </a:rPr>
                        <a:t>500</a:t>
                      </a:r>
                      <a:r>
                        <a:rPr lang="en-US" sz="1600" b="1" u="none" strike="noStrike" dirty="0">
                          <a:solidFill>
                            <a:schemeClr val="bg1"/>
                          </a:solidFill>
                          <a:effectLst/>
                          <a:latin typeface="+mn-lt"/>
                          <a:cs typeface="Times New Roman" panose="02020603050405020304" pitchFamily="18" charset="0"/>
                        </a:rPr>
                        <a:t> nm</a:t>
                      </a:r>
                      <a:endParaRPr lang="x-none" sz="1600" b="1" i="0" u="none" strike="noStrike" dirty="0">
                        <a:solidFill>
                          <a:schemeClr val="bg1"/>
                        </a:solidFill>
                        <a:effectLst/>
                        <a:latin typeface="+mn-lt"/>
                        <a:cs typeface="Times New Roman" panose="02020603050405020304" pitchFamily="18" charset="0"/>
                      </a:endParaRPr>
                    </a:p>
                  </a:txBody>
                  <a:tcPr marL="9525" marR="9525" marT="9525" marB="0" anchor="b">
                    <a:solidFill>
                      <a:srgbClr val="7030A0"/>
                    </a:solidFill>
                  </a:tcPr>
                </a:tc>
                <a:tc>
                  <a:txBody>
                    <a:bodyPr/>
                    <a:lstStyle/>
                    <a:p>
                      <a:pPr algn="r" fontAlgn="b"/>
                      <a:r>
                        <a:rPr lang="x-none" sz="1600" b="1" u="none" strike="noStrike" dirty="0">
                          <a:solidFill>
                            <a:schemeClr val="bg1"/>
                          </a:solidFill>
                          <a:effectLst/>
                          <a:latin typeface="+mn-lt"/>
                          <a:cs typeface="Times New Roman" panose="02020603050405020304" pitchFamily="18" charset="0"/>
                        </a:rPr>
                        <a:t>865</a:t>
                      </a:r>
                      <a:r>
                        <a:rPr lang="en-US" sz="1600" b="1" u="none" strike="noStrike" dirty="0">
                          <a:solidFill>
                            <a:schemeClr val="bg1"/>
                          </a:solidFill>
                          <a:effectLst/>
                          <a:latin typeface="+mn-lt"/>
                          <a:cs typeface="Times New Roman" panose="02020603050405020304" pitchFamily="18" charset="0"/>
                        </a:rPr>
                        <a:t> nm</a:t>
                      </a:r>
                      <a:endParaRPr lang="x-none" sz="1600" b="1" i="0" u="none" strike="noStrike" dirty="0">
                        <a:solidFill>
                          <a:schemeClr val="bg1"/>
                        </a:solidFill>
                        <a:effectLst/>
                        <a:latin typeface="+mn-lt"/>
                        <a:cs typeface="Times New Roman" panose="02020603050405020304" pitchFamily="18" charset="0"/>
                      </a:endParaRPr>
                    </a:p>
                  </a:txBody>
                  <a:tcPr marL="9525" marR="9525" marT="9525" marB="0" anchor="b">
                    <a:solidFill>
                      <a:srgbClr val="7030A0"/>
                    </a:solidFill>
                  </a:tcPr>
                </a:tc>
                <a:tc>
                  <a:txBody>
                    <a:bodyPr/>
                    <a:lstStyle/>
                    <a:p>
                      <a:pPr algn="l" fontAlgn="b"/>
                      <a:endParaRPr lang="x-none" sz="1600" b="0" i="0" u="none" strike="noStrike" dirty="0">
                        <a:solidFill>
                          <a:srgbClr val="000000"/>
                        </a:solidFill>
                        <a:effectLst/>
                        <a:latin typeface="+mn-lt"/>
                        <a:cs typeface="Times New Roman" panose="02020603050405020304" pitchFamily="18" charset="0"/>
                      </a:endParaRPr>
                    </a:p>
                  </a:txBody>
                  <a:tcPr marL="9525" marR="9525" marT="9525" marB="0" anchor="b">
                    <a:solidFill>
                      <a:srgbClr val="7030A0"/>
                    </a:solidFill>
                  </a:tcPr>
                </a:tc>
                <a:tc>
                  <a:txBody>
                    <a:bodyPr/>
                    <a:lstStyle/>
                    <a:p>
                      <a:pPr algn="l" fontAlgn="b"/>
                      <a:endParaRPr lang="x-none" sz="1600" b="0" i="0" u="none" strike="noStrike" dirty="0">
                        <a:solidFill>
                          <a:srgbClr val="000000"/>
                        </a:solidFill>
                        <a:effectLst/>
                        <a:latin typeface="+mn-lt"/>
                      </a:endParaRPr>
                    </a:p>
                  </a:txBody>
                  <a:tcPr marL="9525" marR="9525" marT="9525" marB="0" anchor="b">
                    <a:solidFill>
                      <a:srgbClr val="7030A0"/>
                    </a:solidFill>
                  </a:tcPr>
                </a:tc>
                <a:extLst>
                  <a:ext uri="{0D108BD9-81ED-4DB2-BD59-A6C34878D82A}">
                    <a16:rowId xmlns:a16="http://schemas.microsoft.com/office/drawing/2014/main" val="2092607549"/>
                  </a:ext>
                </a:extLst>
              </a:tr>
              <a:tr h="374961">
                <a:tc>
                  <a:txBody>
                    <a:bodyPr/>
                    <a:lstStyle/>
                    <a:p>
                      <a:pPr algn="l" fontAlgn="b"/>
                      <a:r>
                        <a:rPr lang="en-US" sz="1600" b="1" u="none" strike="noStrike" dirty="0">
                          <a:solidFill>
                            <a:schemeClr val="bg1"/>
                          </a:solidFill>
                          <a:effectLst/>
                          <a:latin typeface="+mn-lt"/>
                        </a:rPr>
                        <a:t>CIMEL level 1</a:t>
                      </a:r>
                      <a:endParaRPr lang="en-US" sz="1600" b="1" i="0" u="none" strike="noStrike" dirty="0">
                        <a:solidFill>
                          <a:schemeClr val="bg1"/>
                        </a:solidFill>
                        <a:effectLst/>
                        <a:latin typeface="+mn-lt"/>
                      </a:endParaRPr>
                    </a:p>
                  </a:txBody>
                  <a:tcPr marL="9525" marR="9525" marT="9525" marB="0" anchor="b">
                    <a:solidFill>
                      <a:schemeClr val="accent1"/>
                    </a:solidFill>
                  </a:tcPr>
                </a:tc>
                <a:tc>
                  <a:txBody>
                    <a:bodyPr/>
                    <a:lstStyle/>
                    <a:p>
                      <a:pPr algn="r" fontAlgn="b"/>
                      <a:r>
                        <a:rPr lang="x-none" sz="1600" u="none" strike="noStrike" dirty="0">
                          <a:effectLst/>
                          <a:latin typeface="+mn-lt"/>
                        </a:rPr>
                        <a:t>69259</a:t>
                      </a:r>
                      <a:endParaRPr lang="x-none" sz="1600" b="0" i="0" u="none" strike="noStrike" dirty="0">
                        <a:solidFill>
                          <a:srgbClr val="000000"/>
                        </a:solidFill>
                        <a:effectLst/>
                        <a:latin typeface="+mn-lt"/>
                      </a:endParaRPr>
                    </a:p>
                  </a:txBody>
                  <a:tcPr marL="9525" marR="9525" marT="9525" marB="0" anchor="b"/>
                </a:tc>
                <a:tc>
                  <a:txBody>
                    <a:bodyPr/>
                    <a:lstStyle/>
                    <a:p>
                      <a:pPr algn="r" fontAlgn="b"/>
                      <a:r>
                        <a:rPr lang="x-none" sz="1600" u="none" strike="noStrike" dirty="0">
                          <a:effectLst/>
                          <a:latin typeface="+mn-lt"/>
                        </a:rPr>
                        <a:t>0.155</a:t>
                      </a:r>
                      <a:endParaRPr lang="x-none" sz="1600" b="0" i="0" u="none" strike="noStrike" dirty="0">
                        <a:solidFill>
                          <a:srgbClr val="000000"/>
                        </a:solidFill>
                        <a:effectLst/>
                        <a:latin typeface="+mn-lt"/>
                      </a:endParaRPr>
                    </a:p>
                  </a:txBody>
                  <a:tcPr marL="9525" marR="9525" marT="9525" marB="0" anchor="b"/>
                </a:tc>
                <a:tc>
                  <a:txBody>
                    <a:bodyPr/>
                    <a:lstStyle/>
                    <a:p>
                      <a:pPr algn="r" fontAlgn="b"/>
                      <a:r>
                        <a:rPr lang="x-none" sz="1600" u="none" strike="noStrike" dirty="0">
                          <a:effectLst/>
                          <a:latin typeface="+mn-lt"/>
                        </a:rPr>
                        <a:t>0.12</a:t>
                      </a:r>
                      <a:r>
                        <a:rPr lang="en-US" sz="1600" u="none" strike="noStrike" dirty="0">
                          <a:effectLst/>
                          <a:latin typeface="+mn-lt"/>
                        </a:rPr>
                        <a:t>8</a:t>
                      </a:r>
                      <a:endParaRPr lang="x-none" sz="1600" b="0" i="0" u="none" strike="noStrike" dirty="0">
                        <a:solidFill>
                          <a:srgbClr val="000000"/>
                        </a:solidFill>
                        <a:effectLst/>
                        <a:latin typeface="+mn-lt"/>
                      </a:endParaRPr>
                    </a:p>
                  </a:txBody>
                  <a:tcPr marL="9525" marR="9525" marT="9525" marB="0" anchor="b"/>
                </a:tc>
                <a:tc>
                  <a:txBody>
                    <a:bodyPr/>
                    <a:lstStyle/>
                    <a:p>
                      <a:pPr algn="l" fontAlgn="b"/>
                      <a:endParaRPr lang="x-none" sz="1600" b="0" i="0" u="none" strike="noStrike" dirty="0">
                        <a:solidFill>
                          <a:srgbClr val="000000"/>
                        </a:solidFill>
                        <a:effectLst/>
                        <a:latin typeface="+mn-lt"/>
                      </a:endParaRPr>
                    </a:p>
                  </a:txBody>
                  <a:tcPr marL="9525" marR="9525" marT="9525" marB="0" anchor="b"/>
                </a:tc>
                <a:tc>
                  <a:txBody>
                    <a:bodyPr/>
                    <a:lstStyle/>
                    <a:p>
                      <a:pPr algn="l" fontAlgn="b"/>
                      <a:endParaRPr lang="x-none"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6213996"/>
                  </a:ext>
                </a:extLst>
              </a:tr>
              <a:tr h="374961">
                <a:tc>
                  <a:txBody>
                    <a:bodyPr/>
                    <a:lstStyle/>
                    <a:p>
                      <a:pPr algn="l" fontAlgn="b"/>
                      <a:r>
                        <a:rPr lang="en-US" sz="1600" b="1" u="none" strike="noStrike" dirty="0">
                          <a:solidFill>
                            <a:schemeClr val="bg1"/>
                          </a:solidFill>
                          <a:effectLst/>
                          <a:latin typeface="+mn-lt"/>
                        </a:rPr>
                        <a:t>PFRN27 level 3 all values</a:t>
                      </a:r>
                      <a:endParaRPr lang="en-US" sz="1600" b="1" i="0" u="none" strike="noStrike" dirty="0">
                        <a:solidFill>
                          <a:schemeClr val="bg1"/>
                        </a:solidFill>
                        <a:effectLst/>
                        <a:latin typeface="+mn-lt"/>
                      </a:endParaRPr>
                    </a:p>
                  </a:txBody>
                  <a:tcPr marL="9525" marR="9525" marT="9525" marB="0" anchor="b">
                    <a:solidFill>
                      <a:schemeClr val="accent1"/>
                    </a:solidFill>
                  </a:tcPr>
                </a:tc>
                <a:tc>
                  <a:txBody>
                    <a:bodyPr/>
                    <a:lstStyle/>
                    <a:p>
                      <a:pPr algn="r" fontAlgn="b"/>
                      <a:r>
                        <a:rPr lang="x-none" sz="1600" u="none" strike="noStrike" dirty="0">
                          <a:effectLst/>
                          <a:latin typeface="+mn-lt"/>
                        </a:rPr>
                        <a:t>1009690</a:t>
                      </a:r>
                      <a:endParaRPr lang="x-none" sz="1600" b="0" i="0" u="none" strike="noStrike" dirty="0">
                        <a:solidFill>
                          <a:srgbClr val="000000"/>
                        </a:solidFill>
                        <a:effectLst/>
                        <a:latin typeface="+mn-lt"/>
                      </a:endParaRPr>
                    </a:p>
                  </a:txBody>
                  <a:tcPr marL="9525" marR="9525" marT="9525" marB="0" anchor="b">
                    <a:solidFill>
                      <a:srgbClr val="CCD5EA"/>
                    </a:solidFill>
                  </a:tcPr>
                </a:tc>
                <a:tc>
                  <a:txBody>
                    <a:bodyPr/>
                    <a:lstStyle/>
                    <a:p>
                      <a:pPr algn="r" fontAlgn="b"/>
                      <a:r>
                        <a:rPr lang="x-none" sz="1600" u="none" strike="noStrike" dirty="0">
                          <a:effectLst/>
                          <a:latin typeface="+mn-lt"/>
                        </a:rPr>
                        <a:t>0.153</a:t>
                      </a:r>
                      <a:endParaRPr lang="x-none" sz="1600" b="0" i="0" u="none" strike="noStrike" dirty="0">
                        <a:solidFill>
                          <a:srgbClr val="000000"/>
                        </a:solidFill>
                        <a:effectLst/>
                        <a:latin typeface="+mn-lt"/>
                      </a:endParaRPr>
                    </a:p>
                  </a:txBody>
                  <a:tcPr marL="9525" marR="9525" marT="9525" marB="0" anchor="b">
                    <a:solidFill>
                      <a:srgbClr val="CCD5EA"/>
                    </a:solidFill>
                  </a:tcPr>
                </a:tc>
                <a:tc>
                  <a:txBody>
                    <a:bodyPr/>
                    <a:lstStyle/>
                    <a:p>
                      <a:pPr algn="r" fontAlgn="b"/>
                      <a:r>
                        <a:rPr lang="x-none" sz="1600" u="none" strike="noStrike" dirty="0">
                          <a:effectLst/>
                          <a:latin typeface="+mn-lt"/>
                        </a:rPr>
                        <a:t>0.122</a:t>
                      </a:r>
                      <a:endParaRPr lang="x-none" sz="1600" b="0" i="0" u="none" strike="noStrike" dirty="0">
                        <a:solidFill>
                          <a:srgbClr val="000000"/>
                        </a:solidFill>
                        <a:effectLst/>
                        <a:latin typeface="+mn-lt"/>
                      </a:endParaRPr>
                    </a:p>
                  </a:txBody>
                  <a:tcPr marL="9525" marR="9525" marT="9525" marB="0" anchor="b">
                    <a:solidFill>
                      <a:srgbClr val="CCD5EA"/>
                    </a:solidFill>
                  </a:tcPr>
                </a:tc>
                <a:tc>
                  <a:txBody>
                    <a:bodyPr/>
                    <a:lstStyle/>
                    <a:p>
                      <a:pPr algn="l" fontAlgn="b"/>
                      <a:endParaRPr lang="x-none" sz="1600" b="0" i="0" u="none" strike="noStrike" dirty="0">
                        <a:solidFill>
                          <a:srgbClr val="000000"/>
                        </a:solidFill>
                        <a:effectLst/>
                        <a:latin typeface="+mn-lt"/>
                      </a:endParaRPr>
                    </a:p>
                  </a:txBody>
                  <a:tcPr marL="9525" marR="9525" marT="9525" marB="0" anchor="b">
                    <a:solidFill>
                      <a:srgbClr val="CCD5EA"/>
                    </a:solidFill>
                  </a:tcPr>
                </a:tc>
                <a:tc>
                  <a:txBody>
                    <a:bodyPr/>
                    <a:lstStyle/>
                    <a:p>
                      <a:pPr algn="l" fontAlgn="b"/>
                      <a:endParaRPr lang="x-none" sz="1600" b="0" i="0" u="none" strike="noStrike" dirty="0">
                        <a:solidFill>
                          <a:srgbClr val="000000"/>
                        </a:solidFill>
                        <a:effectLst/>
                        <a:latin typeface="+mn-lt"/>
                      </a:endParaRPr>
                    </a:p>
                  </a:txBody>
                  <a:tcPr marL="9525" marR="9525" marT="9525" marB="0" anchor="b">
                    <a:solidFill>
                      <a:srgbClr val="CCD5EA"/>
                    </a:solidFill>
                  </a:tcPr>
                </a:tc>
                <a:extLst>
                  <a:ext uri="{0D108BD9-81ED-4DB2-BD59-A6C34878D82A}">
                    <a16:rowId xmlns:a16="http://schemas.microsoft.com/office/drawing/2014/main" val="320415362"/>
                  </a:ext>
                </a:extLst>
              </a:tr>
              <a:tr h="374961">
                <a:tc>
                  <a:txBody>
                    <a:bodyPr/>
                    <a:lstStyle/>
                    <a:p>
                      <a:pPr algn="l" fontAlgn="b"/>
                      <a:r>
                        <a:rPr lang="en-US" sz="1600" b="1" u="none" strike="noStrike" dirty="0">
                          <a:solidFill>
                            <a:schemeClr val="bg1"/>
                          </a:solidFill>
                          <a:effectLst/>
                          <a:latin typeface="+mn-lt"/>
                        </a:rPr>
                        <a:t>CIMEL level 2</a:t>
                      </a:r>
                      <a:endParaRPr lang="en-US" sz="1600" b="1" i="0" u="none" strike="noStrike" dirty="0">
                        <a:solidFill>
                          <a:schemeClr val="bg1"/>
                        </a:solidFill>
                        <a:effectLst/>
                        <a:latin typeface="+mn-lt"/>
                      </a:endParaRPr>
                    </a:p>
                  </a:txBody>
                  <a:tcPr marL="9525" marR="9525" marT="9525" marB="0" anchor="b">
                    <a:solidFill>
                      <a:schemeClr val="accent1"/>
                    </a:solidFill>
                  </a:tcPr>
                </a:tc>
                <a:tc>
                  <a:txBody>
                    <a:bodyPr/>
                    <a:lstStyle/>
                    <a:p>
                      <a:pPr algn="r" fontAlgn="b"/>
                      <a:r>
                        <a:rPr lang="x-none" sz="1600" u="none" strike="noStrike" dirty="0">
                          <a:effectLst/>
                          <a:latin typeface="+mn-lt"/>
                        </a:rPr>
                        <a:t>44824</a:t>
                      </a:r>
                      <a:endParaRPr lang="x-none" sz="1600" b="0" i="0" u="none" strike="noStrike" dirty="0">
                        <a:solidFill>
                          <a:srgbClr val="000000"/>
                        </a:solidFill>
                        <a:effectLst/>
                        <a:latin typeface="+mn-lt"/>
                      </a:endParaRPr>
                    </a:p>
                  </a:txBody>
                  <a:tcPr marL="9525" marR="9525" marT="9525" marB="0" anchor="b"/>
                </a:tc>
                <a:tc>
                  <a:txBody>
                    <a:bodyPr/>
                    <a:lstStyle/>
                    <a:p>
                      <a:pPr algn="r" fontAlgn="b"/>
                      <a:r>
                        <a:rPr lang="x-none" sz="1600" u="none" strike="noStrike" dirty="0">
                          <a:effectLst/>
                          <a:latin typeface="+mn-lt"/>
                        </a:rPr>
                        <a:t>0.06</a:t>
                      </a:r>
                      <a:r>
                        <a:rPr lang="en-US" sz="1600" u="none" strike="noStrike" dirty="0">
                          <a:effectLst/>
                          <a:latin typeface="+mn-lt"/>
                        </a:rPr>
                        <a:t>9</a:t>
                      </a:r>
                      <a:endParaRPr lang="x-none" sz="1600" b="0" i="0" u="none" strike="noStrike" dirty="0">
                        <a:solidFill>
                          <a:srgbClr val="000000"/>
                        </a:solidFill>
                        <a:effectLst/>
                        <a:latin typeface="+mn-lt"/>
                      </a:endParaRPr>
                    </a:p>
                  </a:txBody>
                  <a:tcPr marL="9525" marR="9525" marT="9525" marB="0" anchor="b"/>
                </a:tc>
                <a:tc>
                  <a:txBody>
                    <a:bodyPr/>
                    <a:lstStyle/>
                    <a:p>
                      <a:pPr algn="r" fontAlgn="b"/>
                      <a:r>
                        <a:rPr lang="x-none" sz="1600" u="none" strike="noStrike" dirty="0">
                          <a:effectLst/>
                          <a:latin typeface="+mn-lt"/>
                        </a:rPr>
                        <a:t>0.03</a:t>
                      </a:r>
                      <a:r>
                        <a:rPr lang="en-US" sz="1600" u="none" strike="noStrike" dirty="0">
                          <a:effectLst/>
                          <a:latin typeface="+mn-lt"/>
                        </a:rPr>
                        <a:t>4</a:t>
                      </a:r>
                      <a:endParaRPr lang="x-none" sz="1600" b="0" i="0" u="none" strike="noStrike" dirty="0">
                        <a:solidFill>
                          <a:srgbClr val="000000"/>
                        </a:solidFill>
                        <a:effectLst/>
                        <a:latin typeface="+mn-lt"/>
                      </a:endParaRPr>
                    </a:p>
                  </a:txBody>
                  <a:tcPr marL="9525" marR="9525" marT="9525" marB="0" anchor="b"/>
                </a:tc>
                <a:tc>
                  <a:txBody>
                    <a:bodyPr/>
                    <a:lstStyle/>
                    <a:p>
                      <a:pPr algn="l" fontAlgn="b"/>
                      <a:endParaRPr lang="x-none" sz="1600" b="0" i="0" u="none" strike="noStrike" dirty="0">
                        <a:solidFill>
                          <a:srgbClr val="000000"/>
                        </a:solidFill>
                        <a:effectLst/>
                        <a:latin typeface="+mn-lt"/>
                      </a:endParaRPr>
                    </a:p>
                  </a:txBody>
                  <a:tcPr marL="9525" marR="9525" marT="9525" marB="0" anchor="b"/>
                </a:tc>
                <a:tc>
                  <a:txBody>
                    <a:bodyPr/>
                    <a:lstStyle/>
                    <a:p>
                      <a:pPr algn="l" fontAlgn="b"/>
                      <a:endParaRPr lang="x-none"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869839944"/>
                  </a:ext>
                </a:extLst>
              </a:tr>
              <a:tr h="374961">
                <a:tc>
                  <a:txBody>
                    <a:bodyPr/>
                    <a:lstStyle/>
                    <a:p>
                      <a:pPr algn="l" fontAlgn="b"/>
                      <a:r>
                        <a:rPr lang="en-US" sz="1600" b="1" u="none" strike="noStrike" dirty="0">
                          <a:solidFill>
                            <a:schemeClr val="bg1"/>
                          </a:solidFill>
                          <a:effectLst/>
                          <a:latin typeface="+mn-lt"/>
                        </a:rPr>
                        <a:t>PFRN27 level 3 clear sky</a:t>
                      </a:r>
                      <a:endParaRPr lang="en-US" sz="1600" b="1" i="0" u="none" strike="noStrike" dirty="0">
                        <a:solidFill>
                          <a:schemeClr val="bg1"/>
                        </a:solidFill>
                        <a:effectLst/>
                        <a:latin typeface="+mn-lt"/>
                      </a:endParaRPr>
                    </a:p>
                  </a:txBody>
                  <a:tcPr marL="9525" marR="9525" marT="9525" marB="0" anchor="b">
                    <a:solidFill>
                      <a:schemeClr val="accent1"/>
                    </a:solidFill>
                  </a:tcPr>
                </a:tc>
                <a:tc>
                  <a:txBody>
                    <a:bodyPr/>
                    <a:lstStyle/>
                    <a:p>
                      <a:pPr algn="r" fontAlgn="b"/>
                      <a:r>
                        <a:rPr lang="x-none" sz="1600" u="none" strike="noStrike" dirty="0">
                          <a:effectLst/>
                          <a:latin typeface="+mn-lt"/>
                        </a:rPr>
                        <a:t>392439</a:t>
                      </a:r>
                      <a:endParaRPr lang="x-none" sz="1600" b="0" i="0" u="none" strike="noStrike" dirty="0">
                        <a:solidFill>
                          <a:srgbClr val="000000"/>
                        </a:solidFill>
                        <a:effectLst/>
                        <a:latin typeface="+mn-lt"/>
                      </a:endParaRPr>
                    </a:p>
                  </a:txBody>
                  <a:tcPr marL="9525" marR="9525" marT="9525" marB="0" anchor="b">
                    <a:solidFill>
                      <a:srgbClr val="CCD5EA"/>
                    </a:solidFill>
                  </a:tcPr>
                </a:tc>
                <a:tc>
                  <a:txBody>
                    <a:bodyPr/>
                    <a:lstStyle/>
                    <a:p>
                      <a:pPr algn="r" fontAlgn="b"/>
                      <a:r>
                        <a:rPr lang="x-none" sz="1600" u="none" strike="noStrike" dirty="0">
                          <a:effectLst/>
                          <a:latin typeface="+mn-lt"/>
                        </a:rPr>
                        <a:t>0.061</a:t>
                      </a:r>
                      <a:endParaRPr lang="x-none" sz="1600" b="0" i="0" u="none" strike="noStrike" dirty="0">
                        <a:solidFill>
                          <a:srgbClr val="000000"/>
                        </a:solidFill>
                        <a:effectLst/>
                        <a:latin typeface="+mn-lt"/>
                      </a:endParaRPr>
                    </a:p>
                  </a:txBody>
                  <a:tcPr marL="9525" marR="9525" marT="9525" marB="0" anchor="b">
                    <a:solidFill>
                      <a:srgbClr val="CCD5EA"/>
                    </a:solidFill>
                  </a:tcPr>
                </a:tc>
                <a:tc>
                  <a:txBody>
                    <a:bodyPr/>
                    <a:lstStyle/>
                    <a:p>
                      <a:pPr algn="r" fontAlgn="b"/>
                      <a:r>
                        <a:rPr lang="x-none" sz="1600" u="none" strike="noStrike" dirty="0">
                          <a:effectLst/>
                          <a:latin typeface="+mn-lt"/>
                        </a:rPr>
                        <a:t>0.029</a:t>
                      </a:r>
                      <a:endParaRPr lang="x-none" sz="1600" b="0" i="0" u="none" strike="noStrike" dirty="0">
                        <a:solidFill>
                          <a:srgbClr val="000000"/>
                        </a:solidFill>
                        <a:effectLst/>
                        <a:latin typeface="+mn-lt"/>
                      </a:endParaRPr>
                    </a:p>
                  </a:txBody>
                  <a:tcPr marL="9525" marR="9525" marT="9525" marB="0" anchor="b">
                    <a:solidFill>
                      <a:srgbClr val="CCD5EA"/>
                    </a:solidFill>
                  </a:tcPr>
                </a:tc>
                <a:tc>
                  <a:txBody>
                    <a:bodyPr/>
                    <a:lstStyle/>
                    <a:p>
                      <a:pPr algn="l" fontAlgn="b"/>
                      <a:endParaRPr lang="x-none" sz="1600" b="0" i="0" u="none" strike="noStrike" dirty="0">
                        <a:solidFill>
                          <a:srgbClr val="000000"/>
                        </a:solidFill>
                        <a:effectLst/>
                        <a:latin typeface="+mn-lt"/>
                      </a:endParaRPr>
                    </a:p>
                  </a:txBody>
                  <a:tcPr marL="9525" marR="9525" marT="9525" marB="0" anchor="b">
                    <a:solidFill>
                      <a:srgbClr val="CCD5EA"/>
                    </a:solidFill>
                  </a:tcPr>
                </a:tc>
                <a:tc>
                  <a:txBody>
                    <a:bodyPr/>
                    <a:lstStyle/>
                    <a:p>
                      <a:pPr algn="l" fontAlgn="b"/>
                      <a:endParaRPr lang="x-none" sz="1600" b="0" i="0" u="none" strike="noStrike" dirty="0">
                        <a:solidFill>
                          <a:srgbClr val="000000"/>
                        </a:solidFill>
                        <a:effectLst/>
                        <a:latin typeface="+mn-lt"/>
                      </a:endParaRPr>
                    </a:p>
                  </a:txBody>
                  <a:tcPr marL="9525" marR="9525" marT="9525" marB="0" anchor="b">
                    <a:solidFill>
                      <a:srgbClr val="CCD5EA"/>
                    </a:solidFill>
                  </a:tcPr>
                </a:tc>
                <a:extLst>
                  <a:ext uri="{0D108BD9-81ED-4DB2-BD59-A6C34878D82A}">
                    <a16:rowId xmlns:a16="http://schemas.microsoft.com/office/drawing/2014/main" val="2061990831"/>
                  </a:ext>
                </a:extLst>
              </a:tr>
              <a:tr h="442619">
                <a:tc>
                  <a:txBody>
                    <a:bodyPr/>
                    <a:lstStyle/>
                    <a:p>
                      <a:pPr algn="l" fontAlgn="b"/>
                      <a:r>
                        <a:rPr lang="en-US" sz="2200" b="1" i="0" u="none" strike="noStrike" dirty="0">
                          <a:solidFill>
                            <a:schemeClr val="bg1"/>
                          </a:solidFill>
                          <a:effectLst/>
                          <a:latin typeface="+mn-lt"/>
                        </a:rPr>
                        <a:t>Synchronous data</a:t>
                      </a:r>
                      <a:endParaRPr lang="x-none" sz="2200" b="1" i="0" u="none" strike="noStrike" dirty="0">
                        <a:solidFill>
                          <a:schemeClr val="bg1"/>
                        </a:solidFill>
                        <a:effectLst/>
                        <a:latin typeface="+mn-lt"/>
                      </a:endParaRPr>
                    </a:p>
                  </a:txBody>
                  <a:tcPr marL="9525" marR="9525" marT="9525" marB="0" anchor="b">
                    <a:solidFill>
                      <a:schemeClr val="accent1"/>
                    </a:solidFill>
                  </a:tcPr>
                </a:tc>
                <a:tc>
                  <a:txBody>
                    <a:bodyPr/>
                    <a:lstStyle/>
                    <a:p>
                      <a:pPr algn="l" fontAlgn="b"/>
                      <a:r>
                        <a:rPr lang="en-US" sz="1600" b="1" i="0" u="none" strike="noStrike" dirty="0">
                          <a:solidFill>
                            <a:schemeClr val="bg1"/>
                          </a:solidFill>
                          <a:effectLst/>
                          <a:latin typeface="+mn-lt"/>
                        </a:rPr>
                        <a:t>N</a:t>
                      </a:r>
                      <a:endParaRPr lang="x-none" sz="1600" b="1" i="0" u="none" strike="noStrike" dirty="0">
                        <a:solidFill>
                          <a:schemeClr val="bg1"/>
                        </a:solidFill>
                        <a:effectLst/>
                        <a:latin typeface="+mn-lt"/>
                      </a:endParaRPr>
                    </a:p>
                  </a:txBody>
                  <a:tcPr marL="9525" marR="9525" marT="9525" marB="0" anchor="b">
                    <a:solidFill>
                      <a:schemeClr val="accent1"/>
                    </a:solidFill>
                  </a:tcPr>
                </a:tc>
                <a:tc>
                  <a:txBody>
                    <a:bodyPr/>
                    <a:lstStyle/>
                    <a:p>
                      <a:pPr algn="l" fontAlgn="b"/>
                      <a:r>
                        <a:rPr lang="en-US" sz="1600" b="1" u="none" strike="noStrike" dirty="0">
                          <a:solidFill>
                            <a:schemeClr val="bg1"/>
                          </a:solidFill>
                          <a:effectLst/>
                          <a:latin typeface="+mn-lt"/>
                          <a:cs typeface="Times New Roman" panose="02020603050405020304" pitchFamily="18" charset="0"/>
                        </a:rPr>
                        <a:t>CIMEL 500</a:t>
                      </a:r>
                      <a:endParaRPr lang="en-US" sz="1600" b="1" i="0" u="none" strike="noStrike" dirty="0">
                        <a:solidFill>
                          <a:schemeClr val="bg1"/>
                        </a:solidFill>
                        <a:effectLst/>
                        <a:latin typeface="+mn-lt"/>
                        <a:cs typeface="Times New Roman" panose="02020603050405020304" pitchFamily="18" charset="0"/>
                      </a:endParaRPr>
                    </a:p>
                  </a:txBody>
                  <a:tcPr marL="9525" marR="9525" marT="9525" marB="0" anchor="b">
                    <a:solidFill>
                      <a:srgbClr val="7030A0"/>
                    </a:solidFill>
                  </a:tcPr>
                </a:tc>
                <a:tc>
                  <a:txBody>
                    <a:bodyPr/>
                    <a:lstStyle/>
                    <a:p>
                      <a:pPr algn="l" fontAlgn="b"/>
                      <a:r>
                        <a:rPr lang="en-US" sz="1600" b="1" u="none" strike="noStrike" dirty="0">
                          <a:solidFill>
                            <a:schemeClr val="bg1"/>
                          </a:solidFill>
                          <a:effectLst/>
                          <a:latin typeface="+mn-lt"/>
                          <a:cs typeface="Times New Roman" panose="02020603050405020304" pitchFamily="18" charset="0"/>
                        </a:rPr>
                        <a:t>PFRN27 501</a:t>
                      </a:r>
                      <a:endParaRPr lang="en-US" sz="1600" b="1" i="0" u="none" strike="noStrike" dirty="0">
                        <a:solidFill>
                          <a:schemeClr val="bg1"/>
                        </a:solidFill>
                        <a:effectLst/>
                        <a:latin typeface="+mn-lt"/>
                        <a:cs typeface="Times New Roman" panose="02020603050405020304" pitchFamily="18" charset="0"/>
                      </a:endParaRPr>
                    </a:p>
                  </a:txBody>
                  <a:tcPr marL="9525" marR="9525" marT="9525" marB="0" anchor="b">
                    <a:solidFill>
                      <a:srgbClr val="7030A0"/>
                    </a:solidFill>
                  </a:tcPr>
                </a:tc>
                <a:tc>
                  <a:txBody>
                    <a:bodyPr/>
                    <a:lstStyle/>
                    <a:p>
                      <a:pPr algn="l" fontAlgn="b"/>
                      <a:r>
                        <a:rPr lang="en-US" sz="1600" b="1" u="none" strike="noStrike" dirty="0">
                          <a:solidFill>
                            <a:schemeClr val="bg1"/>
                          </a:solidFill>
                          <a:effectLst/>
                          <a:latin typeface="+mn-lt"/>
                          <a:cs typeface="Times New Roman" panose="02020603050405020304" pitchFamily="18" charset="0"/>
                        </a:rPr>
                        <a:t>CIMEL 870</a:t>
                      </a:r>
                      <a:endParaRPr lang="en-US" sz="1600" b="1" i="0" u="none" strike="noStrike" dirty="0">
                        <a:solidFill>
                          <a:schemeClr val="bg1"/>
                        </a:solidFill>
                        <a:effectLst/>
                        <a:latin typeface="+mn-lt"/>
                        <a:cs typeface="Times New Roman" panose="02020603050405020304" pitchFamily="18" charset="0"/>
                      </a:endParaRPr>
                    </a:p>
                  </a:txBody>
                  <a:tcPr marL="9525" marR="9525" marT="9525" marB="0" anchor="b">
                    <a:solidFill>
                      <a:srgbClr val="7030A0"/>
                    </a:solidFill>
                  </a:tcPr>
                </a:tc>
                <a:tc>
                  <a:txBody>
                    <a:bodyPr/>
                    <a:lstStyle/>
                    <a:p>
                      <a:pPr algn="l" fontAlgn="b"/>
                      <a:r>
                        <a:rPr lang="en-US" sz="1600" b="1" u="none" strike="noStrike" dirty="0">
                          <a:solidFill>
                            <a:schemeClr val="bg1"/>
                          </a:solidFill>
                          <a:effectLst/>
                          <a:latin typeface="+mn-lt"/>
                          <a:cs typeface="Times New Roman" panose="02020603050405020304" pitchFamily="18" charset="0"/>
                        </a:rPr>
                        <a:t>PFRN27 862</a:t>
                      </a:r>
                      <a:endParaRPr lang="en-US" sz="1600" b="1" i="0" u="none" strike="noStrike" dirty="0">
                        <a:solidFill>
                          <a:schemeClr val="bg1"/>
                        </a:solidFill>
                        <a:effectLst/>
                        <a:latin typeface="+mn-lt"/>
                        <a:cs typeface="Times New Roman" panose="02020603050405020304" pitchFamily="18" charset="0"/>
                      </a:endParaRPr>
                    </a:p>
                  </a:txBody>
                  <a:tcPr marL="9525" marR="9525" marT="9525" marB="0" anchor="b">
                    <a:solidFill>
                      <a:srgbClr val="7030A0"/>
                    </a:solidFill>
                  </a:tcPr>
                </a:tc>
                <a:extLst>
                  <a:ext uri="{0D108BD9-81ED-4DB2-BD59-A6C34878D82A}">
                    <a16:rowId xmlns:a16="http://schemas.microsoft.com/office/drawing/2014/main" val="4282428943"/>
                  </a:ext>
                </a:extLst>
              </a:tr>
              <a:tr h="374961">
                <a:tc>
                  <a:txBody>
                    <a:bodyPr/>
                    <a:lstStyle/>
                    <a:p>
                      <a:pPr algn="l" fontAlgn="b"/>
                      <a:r>
                        <a:rPr lang="en-US" sz="1600" b="1" u="none" strike="noStrike" dirty="0">
                          <a:solidFill>
                            <a:schemeClr val="bg1"/>
                          </a:solidFill>
                          <a:effectLst/>
                          <a:latin typeface="+mn-lt"/>
                        </a:rPr>
                        <a:t>PFRN27 level3 all values  with CIMEL level 1 </a:t>
                      </a:r>
                      <a:endParaRPr lang="en-US" sz="1600" b="1" i="0" u="none" strike="noStrike" dirty="0">
                        <a:solidFill>
                          <a:schemeClr val="bg1"/>
                        </a:solidFill>
                        <a:effectLst/>
                        <a:latin typeface="+mn-lt"/>
                      </a:endParaRPr>
                    </a:p>
                  </a:txBody>
                  <a:tcPr marL="9525" marR="9525" marT="9525" marB="0" anchor="b">
                    <a:solidFill>
                      <a:schemeClr val="accent1"/>
                    </a:solidFill>
                  </a:tcPr>
                </a:tc>
                <a:tc>
                  <a:txBody>
                    <a:bodyPr/>
                    <a:lstStyle/>
                    <a:p>
                      <a:pPr algn="r" fontAlgn="b"/>
                      <a:r>
                        <a:rPr lang="x-none" sz="1600" u="none" strike="noStrike" dirty="0">
                          <a:effectLst/>
                          <a:latin typeface="+mn-lt"/>
                        </a:rPr>
                        <a:t>54683</a:t>
                      </a:r>
                      <a:endParaRPr lang="x-none" sz="1600" b="0" i="0" u="none" strike="noStrike" dirty="0">
                        <a:solidFill>
                          <a:srgbClr val="000000"/>
                        </a:solidFill>
                        <a:effectLst/>
                        <a:latin typeface="+mn-lt"/>
                      </a:endParaRPr>
                    </a:p>
                  </a:txBody>
                  <a:tcPr marL="9525" marR="9525" marT="9525" marB="0" anchor="b">
                    <a:solidFill>
                      <a:srgbClr val="CCD5EA"/>
                    </a:solidFill>
                  </a:tcPr>
                </a:tc>
                <a:tc>
                  <a:txBody>
                    <a:bodyPr/>
                    <a:lstStyle/>
                    <a:p>
                      <a:pPr algn="r" fontAlgn="b"/>
                      <a:r>
                        <a:rPr lang="x-none" sz="1600" u="none" strike="noStrike" dirty="0">
                          <a:effectLst/>
                          <a:latin typeface="+mn-lt"/>
                        </a:rPr>
                        <a:t>0.1</a:t>
                      </a:r>
                      <a:endParaRPr lang="x-none" sz="1600" b="0" i="0" u="none" strike="noStrike" dirty="0">
                        <a:solidFill>
                          <a:srgbClr val="000000"/>
                        </a:solidFill>
                        <a:effectLst/>
                        <a:latin typeface="+mn-lt"/>
                      </a:endParaRPr>
                    </a:p>
                  </a:txBody>
                  <a:tcPr marL="9525" marR="9525" marT="9525" marB="0" anchor="b">
                    <a:solidFill>
                      <a:srgbClr val="CCD5EA"/>
                    </a:solidFill>
                  </a:tcPr>
                </a:tc>
                <a:tc>
                  <a:txBody>
                    <a:bodyPr/>
                    <a:lstStyle/>
                    <a:p>
                      <a:pPr algn="r" fontAlgn="b"/>
                      <a:r>
                        <a:rPr lang="x-none" sz="1600" u="none" strike="noStrike" dirty="0">
                          <a:effectLst/>
                          <a:latin typeface="+mn-lt"/>
                        </a:rPr>
                        <a:t>0.098</a:t>
                      </a:r>
                      <a:endParaRPr lang="x-none" sz="1600" b="0" i="0" u="none" strike="noStrike" dirty="0">
                        <a:solidFill>
                          <a:srgbClr val="000000"/>
                        </a:solidFill>
                        <a:effectLst/>
                        <a:latin typeface="+mn-lt"/>
                      </a:endParaRPr>
                    </a:p>
                  </a:txBody>
                  <a:tcPr marL="9525" marR="9525" marT="9525" marB="0" anchor="b">
                    <a:solidFill>
                      <a:srgbClr val="CCD5EA"/>
                    </a:solidFill>
                  </a:tcPr>
                </a:tc>
                <a:tc>
                  <a:txBody>
                    <a:bodyPr/>
                    <a:lstStyle/>
                    <a:p>
                      <a:pPr algn="r" fontAlgn="b"/>
                      <a:r>
                        <a:rPr lang="x-none" sz="1600" u="none" strike="noStrike" dirty="0">
                          <a:effectLst/>
                          <a:latin typeface="+mn-lt"/>
                        </a:rPr>
                        <a:t>0.07</a:t>
                      </a:r>
                      <a:r>
                        <a:rPr lang="en-US" sz="1600" u="none" strike="noStrike" dirty="0">
                          <a:effectLst/>
                          <a:latin typeface="+mn-lt"/>
                        </a:rPr>
                        <a:t>1</a:t>
                      </a:r>
                      <a:endParaRPr lang="x-none" sz="1600" b="0" i="0" u="none" strike="noStrike" dirty="0">
                        <a:solidFill>
                          <a:srgbClr val="000000"/>
                        </a:solidFill>
                        <a:effectLst/>
                        <a:latin typeface="+mn-lt"/>
                      </a:endParaRPr>
                    </a:p>
                  </a:txBody>
                  <a:tcPr marL="9525" marR="9525" marT="9525" marB="0" anchor="b">
                    <a:solidFill>
                      <a:srgbClr val="CCD5EA"/>
                    </a:solidFill>
                  </a:tcPr>
                </a:tc>
                <a:tc>
                  <a:txBody>
                    <a:bodyPr/>
                    <a:lstStyle/>
                    <a:p>
                      <a:pPr algn="r" fontAlgn="b"/>
                      <a:r>
                        <a:rPr lang="x-none" sz="1600" u="none" strike="noStrike" dirty="0">
                          <a:effectLst/>
                          <a:latin typeface="+mn-lt"/>
                        </a:rPr>
                        <a:t>0.06</a:t>
                      </a:r>
                      <a:r>
                        <a:rPr lang="en-US" sz="1600" u="none" strike="noStrike" dirty="0">
                          <a:effectLst/>
                          <a:latin typeface="+mn-lt"/>
                        </a:rPr>
                        <a:t>6</a:t>
                      </a:r>
                      <a:endParaRPr lang="x-none" sz="1600" b="0" i="0" u="none" strike="noStrike" dirty="0">
                        <a:solidFill>
                          <a:srgbClr val="000000"/>
                        </a:solidFill>
                        <a:effectLst/>
                        <a:latin typeface="+mn-lt"/>
                      </a:endParaRPr>
                    </a:p>
                  </a:txBody>
                  <a:tcPr marL="9525" marR="9525" marT="9525" marB="0" anchor="b">
                    <a:solidFill>
                      <a:srgbClr val="CCD5EA"/>
                    </a:solidFill>
                  </a:tcPr>
                </a:tc>
                <a:extLst>
                  <a:ext uri="{0D108BD9-81ED-4DB2-BD59-A6C34878D82A}">
                    <a16:rowId xmlns:a16="http://schemas.microsoft.com/office/drawing/2014/main" val="15069935"/>
                  </a:ext>
                </a:extLst>
              </a:tr>
              <a:tr h="374961">
                <a:tc>
                  <a:txBody>
                    <a:bodyPr/>
                    <a:lstStyle/>
                    <a:p>
                      <a:pPr algn="l" fontAlgn="b"/>
                      <a:r>
                        <a:rPr lang="en-US" sz="1600" b="1" u="none" strike="noStrike" dirty="0">
                          <a:solidFill>
                            <a:schemeClr val="bg1"/>
                          </a:solidFill>
                          <a:effectLst/>
                          <a:latin typeface="+mn-lt"/>
                        </a:rPr>
                        <a:t>PFRN27 level3 all values with CIMEL level 2 </a:t>
                      </a:r>
                      <a:endParaRPr lang="en-US" sz="1600" b="1" i="0" u="none" strike="noStrike" dirty="0">
                        <a:solidFill>
                          <a:schemeClr val="bg1"/>
                        </a:solidFill>
                        <a:effectLst/>
                        <a:latin typeface="+mn-lt"/>
                      </a:endParaRPr>
                    </a:p>
                  </a:txBody>
                  <a:tcPr marL="9525" marR="9525" marT="9525" marB="0" anchor="b">
                    <a:solidFill>
                      <a:schemeClr val="accent1"/>
                    </a:solidFill>
                  </a:tcPr>
                </a:tc>
                <a:tc>
                  <a:txBody>
                    <a:bodyPr/>
                    <a:lstStyle/>
                    <a:p>
                      <a:pPr algn="r" fontAlgn="b"/>
                      <a:r>
                        <a:rPr lang="x-none" sz="1600" u="none" strike="noStrike" dirty="0">
                          <a:effectLst/>
                          <a:latin typeface="+mn-lt"/>
                        </a:rPr>
                        <a:t>41373</a:t>
                      </a:r>
                      <a:endParaRPr lang="x-none" sz="1600" b="0" i="0" u="none" strike="noStrike" dirty="0">
                        <a:solidFill>
                          <a:srgbClr val="000000"/>
                        </a:solidFill>
                        <a:effectLst/>
                        <a:latin typeface="+mn-lt"/>
                      </a:endParaRPr>
                    </a:p>
                  </a:txBody>
                  <a:tcPr marL="9525" marR="9525" marT="9525" marB="0" anchor="b"/>
                </a:tc>
                <a:tc>
                  <a:txBody>
                    <a:bodyPr/>
                    <a:lstStyle/>
                    <a:p>
                      <a:pPr algn="r" fontAlgn="b"/>
                      <a:r>
                        <a:rPr lang="x-none" sz="1600" u="none" strike="noStrike" dirty="0">
                          <a:effectLst/>
                          <a:latin typeface="+mn-lt"/>
                        </a:rPr>
                        <a:t>0.06</a:t>
                      </a:r>
                      <a:r>
                        <a:rPr lang="en-US" sz="1600" u="none" strike="noStrike" dirty="0">
                          <a:effectLst/>
                          <a:latin typeface="+mn-lt"/>
                        </a:rPr>
                        <a:t>5</a:t>
                      </a:r>
                      <a:endParaRPr lang="x-none" sz="1600" b="0" i="0" u="none" strike="noStrike" dirty="0">
                        <a:solidFill>
                          <a:srgbClr val="000000"/>
                        </a:solidFill>
                        <a:effectLst/>
                        <a:latin typeface="+mn-lt"/>
                      </a:endParaRPr>
                    </a:p>
                  </a:txBody>
                  <a:tcPr marL="9525" marR="9525" marT="9525" marB="0" anchor="b"/>
                </a:tc>
                <a:tc>
                  <a:txBody>
                    <a:bodyPr/>
                    <a:lstStyle/>
                    <a:p>
                      <a:pPr algn="r" fontAlgn="b"/>
                      <a:r>
                        <a:rPr lang="x-none" sz="1600" u="none" strike="noStrike" dirty="0">
                          <a:effectLst/>
                          <a:latin typeface="+mn-lt"/>
                        </a:rPr>
                        <a:t>0.067</a:t>
                      </a:r>
                      <a:endParaRPr lang="x-none" sz="1600" b="0" i="0" u="none" strike="noStrike" dirty="0">
                        <a:solidFill>
                          <a:srgbClr val="000000"/>
                        </a:solidFill>
                        <a:effectLst/>
                        <a:latin typeface="+mn-lt"/>
                      </a:endParaRPr>
                    </a:p>
                  </a:txBody>
                  <a:tcPr marL="9525" marR="9525" marT="9525" marB="0" anchor="b"/>
                </a:tc>
                <a:tc>
                  <a:txBody>
                    <a:bodyPr/>
                    <a:lstStyle/>
                    <a:p>
                      <a:pPr algn="r" fontAlgn="b"/>
                      <a:r>
                        <a:rPr lang="x-none" sz="1600" u="none" strike="noStrike" dirty="0">
                          <a:effectLst/>
                          <a:latin typeface="+mn-lt"/>
                        </a:rPr>
                        <a:t>0.03</a:t>
                      </a:r>
                      <a:r>
                        <a:rPr lang="en-US" sz="1600" u="none" strike="noStrike" dirty="0">
                          <a:effectLst/>
                          <a:latin typeface="+mn-lt"/>
                        </a:rPr>
                        <a:t>2</a:t>
                      </a:r>
                      <a:endParaRPr lang="x-none" sz="1600" b="0" i="0" u="none" strike="noStrike" dirty="0">
                        <a:solidFill>
                          <a:srgbClr val="000000"/>
                        </a:solidFill>
                        <a:effectLst/>
                        <a:latin typeface="+mn-lt"/>
                      </a:endParaRPr>
                    </a:p>
                  </a:txBody>
                  <a:tcPr marL="9525" marR="9525" marT="9525" marB="0" anchor="b"/>
                </a:tc>
                <a:tc>
                  <a:txBody>
                    <a:bodyPr/>
                    <a:lstStyle/>
                    <a:p>
                      <a:pPr algn="r" fontAlgn="b"/>
                      <a:r>
                        <a:rPr lang="x-none" sz="1600" u="none" strike="noStrike" dirty="0">
                          <a:effectLst/>
                          <a:latin typeface="+mn-lt"/>
                        </a:rPr>
                        <a:t>0.032</a:t>
                      </a:r>
                      <a:endParaRPr lang="x-none"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287811618"/>
                  </a:ext>
                </a:extLst>
              </a:tr>
              <a:tr h="397483">
                <a:tc>
                  <a:txBody>
                    <a:bodyPr/>
                    <a:lstStyle/>
                    <a:p>
                      <a:pPr algn="l" fontAlgn="b"/>
                      <a:r>
                        <a:rPr lang="en-US" sz="1600" b="1" u="none" strike="noStrike" dirty="0">
                          <a:solidFill>
                            <a:schemeClr val="bg1"/>
                          </a:solidFill>
                          <a:effectLst/>
                          <a:latin typeface="+mn-lt"/>
                        </a:rPr>
                        <a:t>PFRN27 level3 clear sky with CIMEL level 1</a:t>
                      </a:r>
                      <a:endParaRPr lang="en-US" sz="1600" b="1" i="0" u="none" strike="noStrike" dirty="0">
                        <a:solidFill>
                          <a:schemeClr val="bg1"/>
                        </a:solidFill>
                        <a:effectLst/>
                        <a:latin typeface="+mn-lt"/>
                      </a:endParaRPr>
                    </a:p>
                  </a:txBody>
                  <a:tcPr marL="9525" marR="9525" marT="9525" marB="0" anchor="b">
                    <a:solidFill>
                      <a:schemeClr val="accent1"/>
                    </a:solidFill>
                  </a:tcPr>
                </a:tc>
                <a:tc>
                  <a:txBody>
                    <a:bodyPr/>
                    <a:lstStyle/>
                    <a:p>
                      <a:pPr algn="r" fontAlgn="b"/>
                      <a:r>
                        <a:rPr lang="x-none" sz="1600" u="none" strike="noStrike" dirty="0">
                          <a:effectLst/>
                          <a:latin typeface="+mn-lt"/>
                        </a:rPr>
                        <a:t>25422</a:t>
                      </a:r>
                      <a:endParaRPr lang="x-none" sz="1600" b="0" i="0" u="none" strike="noStrike" dirty="0">
                        <a:solidFill>
                          <a:srgbClr val="000000"/>
                        </a:solidFill>
                        <a:effectLst/>
                        <a:latin typeface="+mn-lt"/>
                      </a:endParaRPr>
                    </a:p>
                  </a:txBody>
                  <a:tcPr marL="9525" marR="9525" marT="9525" marB="0" anchor="b">
                    <a:solidFill>
                      <a:srgbClr val="CCD5EA"/>
                    </a:solidFill>
                  </a:tcPr>
                </a:tc>
                <a:tc>
                  <a:txBody>
                    <a:bodyPr/>
                    <a:lstStyle/>
                    <a:p>
                      <a:pPr algn="r" fontAlgn="b"/>
                      <a:r>
                        <a:rPr lang="x-none" sz="1600" u="none" strike="noStrike" dirty="0">
                          <a:effectLst/>
                          <a:latin typeface="+mn-lt"/>
                        </a:rPr>
                        <a:t>0.058</a:t>
                      </a:r>
                      <a:endParaRPr lang="x-none" sz="1600" b="0" i="0" u="none" strike="noStrike" dirty="0">
                        <a:solidFill>
                          <a:srgbClr val="000000"/>
                        </a:solidFill>
                        <a:effectLst/>
                        <a:latin typeface="+mn-lt"/>
                      </a:endParaRPr>
                    </a:p>
                  </a:txBody>
                  <a:tcPr marL="9525" marR="9525" marT="9525" marB="0" anchor="b">
                    <a:solidFill>
                      <a:srgbClr val="CCD5EA"/>
                    </a:solidFill>
                  </a:tcPr>
                </a:tc>
                <a:tc>
                  <a:txBody>
                    <a:bodyPr/>
                    <a:lstStyle/>
                    <a:p>
                      <a:pPr algn="r" fontAlgn="b"/>
                      <a:r>
                        <a:rPr lang="x-none" sz="1600" u="none" strike="noStrike" dirty="0">
                          <a:effectLst/>
                          <a:latin typeface="+mn-lt"/>
                        </a:rPr>
                        <a:t>0.05</a:t>
                      </a:r>
                      <a:r>
                        <a:rPr lang="en-US" sz="1600" u="none" strike="noStrike" dirty="0">
                          <a:effectLst/>
                          <a:latin typeface="+mn-lt"/>
                        </a:rPr>
                        <a:t>8</a:t>
                      </a:r>
                      <a:endParaRPr lang="x-none" sz="1600" b="0" i="0" u="none" strike="noStrike" dirty="0">
                        <a:solidFill>
                          <a:srgbClr val="000000"/>
                        </a:solidFill>
                        <a:effectLst/>
                        <a:latin typeface="+mn-lt"/>
                      </a:endParaRPr>
                    </a:p>
                  </a:txBody>
                  <a:tcPr marL="9525" marR="9525" marT="9525" marB="0" anchor="b">
                    <a:solidFill>
                      <a:srgbClr val="CCD5EA"/>
                    </a:solidFill>
                  </a:tcPr>
                </a:tc>
                <a:tc>
                  <a:txBody>
                    <a:bodyPr/>
                    <a:lstStyle/>
                    <a:p>
                      <a:pPr algn="r" fontAlgn="b"/>
                      <a:r>
                        <a:rPr lang="x-none" sz="1600" u="none" strike="noStrike" dirty="0">
                          <a:effectLst/>
                          <a:latin typeface="+mn-lt"/>
                        </a:rPr>
                        <a:t>0.030</a:t>
                      </a:r>
                      <a:endParaRPr lang="x-none" sz="1600" b="0" i="0" u="none" strike="noStrike" dirty="0">
                        <a:solidFill>
                          <a:srgbClr val="000000"/>
                        </a:solidFill>
                        <a:effectLst/>
                        <a:latin typeface="+mn-lt"/>
                      </a:endParaRPr>
                    </a:p>
                  </a:txBody>
                  <a:tcPr marL="9525" marR="9525" marT="9525" marB="0" anchor="b">
                    <a:solidFill>
                      <a:srgbClr val="CCD5EA"/>
                    </a:solidFill>
                  </a:tcPr>
                </a:tc>
                <a:tc>
                  <a:txBody>
                    <a:bodyPr/>
                    <a:lstStyle/>
                    <a:p>
                      <a:pPr algn="r" fontAlgn="b"/>
                      <a:r>
                        <a:rPr lang="x-none" sz="1600" u="none" strike="noStrike" dirty="0">
                          <a:effectLst/>
                          <a:latin typeface="+mn-lt"/>
                        </a:rPr>
                        <a:t>0.02</a:t>
                      </a:r>
                      <a:r>
                        <a:rPr lang="en-US" sz="1600" u="none" strike="noStrike" dirty="0">
                          <a:effectLst/>
                          <a:latin typeface="+mn-lt"/>
                        </a:rPr>
                        <a:t>8</a:t>
                      </a:r>
                      <a:endParaRPr lang="x-none" sz="1600" b="0" i="0" u="none" strike="noStrike" dirty="0">
                        <a:solidFill>
                          <a:srgbClr val="000000"/>
                        </a:solidFill>
                        <a:effectLst/>
                        <a:latin typeface="+mn-lt"/>
                      </a:endParaRPr>
                    </a:p>
                  </a:txBody>
                  <a:tcPr marL="9525" marR="9525" marT="9525" marB="0" anchor="b">
                    <a:solidFill>
                      <a:srgbClr val="CCD5EA"/>
                    </a:solidFill>
                  </a:tcPr>
                </a:tc>
                <a:extLst>
                  <a:ext uri="{0D108BD9-81ED-4DB2-BD59-A6C34878D82A}">
                    <a16:rowId xmlns:a16="http://schemas.microsoft.com/office/drawing/2014/main" val="2619908513"/>
                  </a:ext>
                </a:extLst>
              </a:tr>
              <a:tr h="677566">
                <a:tc>
                  <a:txBody>
                    <a:bodyPr/>
                    <a:lstStyle/>
                    <a:p>
                      <a:pPr algn="l" fontAlgn="b"/>
                      <a:r>
                        <a:rPr lang="en-US" sz="1600" b="1" u="none" strike="noStrike" dirty="0">
                          <a:solidFill>
                            <a:schemeClr val="bg1"/>
                          </a:solidFill>
                          <a:effectLst/>
                          <a:latin typeface="+mn-lt"/>
                        </a:rPr>
                        <a:t>PFRN27 level3 clear sky with CIMEL level 2</a:t>
                      </a:r>
                      <a:endParaRPr lang="en-US" sz="1600" b="1" i="0" u="none" strike="noStrike" dirty="0">
                        <a:solidFill>
                          <a:schemeClr val="bg1"/>
                        </a:solidFill>
                        <a:effectLst/>
                        <a:latin typeface="+mn-lt"/>
                      </a:endParaRPr>
                    </a:p>
                  </a:txBody>
                  <a:tcPr marL="9525" marR="9525" marT="9525" marB="0" anchor="b">
                    <a:solidFill>
                      <a:schemeClr val="accent1"/>
                    </a:solidFill>
                  </a:tcPr>
                </a:tc>
                <a:tc>
                  <a:txBody>
                    <a:bodyPr/>
                    <a:lstStyle/>
                    <a:p>
                      <a:pPr algn="r" fontAlgn="b"/>
                      <a:r>
                        <a:rPr lang="x-none" sz="1600" u="none" strike="noStrike" dirty="0">
                          <a:effectLst/>
                          <a:latin typeface="+mn-lt"/>
                        </a:rPr>
                        <a:t>23155</a:t>
                      </a:r>
                      <a:endParaRPr lang="x-none" sz="1600" b="0" i="0" u="none" strike="noStrike" dirty="0">
                        <a:solidFill>
                          <a:srgbClr val="000000"/>
                        </a:solidFill>
                        <a:effectLst/>
                        <a:latin typeface="+mn-lt"/>
                      </a:endParaRPr>
                    </a:p>
                  </a:txBody>
                  <a:tcPr marL="9525" marR="9525" marT="9525" marB="0" anchor="b"/>
                </a:tc>
                <a:tc>
                  <a:txBody>
                    <a:bodyPr/>
                    <a:lstStyle/>
                    <a:p>
                      <a:pPr algn="r" fontAlgn="b"/>
                      <a:r>
                        <a:rPr lang="x-none" sz="1600" u="none" strike="noStrike" dirty="0">
                          <a:effectLst/>
                          <a:latin typeface="+mn-lt"/>
                        </a:rPr>
                        <a:t>0.05</a:t>
                      </a:r>
                      <a:r>
                        <a:rPr lang="en-US" sz="1600" u="none" strike="noStrike" dirty="0">
                          <a:effectLst/>
                          <a:latin typeface="+mn-lt"/>
                        </a:rPr>
                        <a:t>5</a:t>
                      </a:r>
                      <a:endParaRPr lang="x-none" sz="1600" b="0" i="0" u="none" strike="noStrike" dirty="0">
                        <a:solidFill>
                          <a:srgbClr val="000000"/>
                        </a:solidFill>
                        <a:effectLst/>
                        <a:latin typeface="+mn-lt"/>
                      </a:endParaRPr>
                    </a:p>
                  </a:txBody>
                  <a:tcPr marL="9525" marR="9525" marT="9525" marB="0" anchor="b"/>
                </a:tc>
                <a:tc>
                  <a:txBody>
                    <a:bodyPr/>
                    <a:lstStyle/>
                    <a:p>
                      <a:pPr algn="r" fontAlgn="b"/>
                      <a:r>
                        <a:rPr lang="x-none" sz="1600" u="none" strike="noStrike" dirty="0">
                          <a:effectLst/>
                          <a:latin typeface="+mn-lt"/>
                        </a:rPr>
                        <a:t>0.05</a:t>
                      </a:r>
                      <a:r>
                        <a:rPr lang="en-US" sz="1600" u="none" strike="noStrike" dirty="0">
                          <a:effectLst/>
                          <a:latin typeface="+mn-lt"/>
                        </a:rPr>
                        <a:t>6</a:t>
                      </a:r>
                      <a:endParaRPr lang="x-none" sz="1600" b="0" i="0" u="none" strike="noStrike" dirty="0">
                        <a:solidFill>
                          <a:srgbClr val="000000"/>
                        </a:solidFill>
                        <a:effectLst/>
                        <a:latin typeface="+mn-lt"/>
                      </a:endParaRPr>
                    </a:p>
                  </a:txBody>
                  <a:tcPr marL="9525" marR="9525" marT="9525" marB="0" anchor="b"/>
                </a:tc>
                <a:tc>
                  <a:txBody>
                    <a:bodyPr/>
                    <a:lstStyle/>
                    <a:p>
                      <a:pPr algn="r" fontAlgn="b"/>
                      <a:r>
                        <a:rPr lang="x-none" sz="1600" u="none" strike="noStrike">
                          <a:effectLst/>
                          <a:latin typeface="+mn-lt"/>
                        </a:rPr>
                        <a:t>0.0261</a:t>
                      </a:r>
                      <a:endParaRPr lang="x-none" sz="1600" b="0" i="0" u="none" strike="noStrike">
                        <a:solidFill>
                          <a:srgbClr val="000000"/>
                        </a:solidFill>
                        <a:effectLst/>
                        <a:latin typeface="+mn-lt"/>
                      </a:endParaRPr>
                    </a:p>
                  </a:txBody>
                  <a:tcPr marL="9525" marR="9525" marT="9525" marB="0" anchor="b"/>
                </a:tc>
                <a:tc>
                  <a:txBody>
                    <a:bodyPr/>
                    <a:lstStyle/>
                    <a:p>
                      <a:pPr algn="r" fontAlgn="b"/>
                      <a:r>
                        <a:rPr lang="x-none" sz="1600" u="none" strike="noStrike" dirty="0">
                          <a:effectLst/>
                          <a:latin typeface="+mn-lt"/>
                        </a:rPr>
                        <a:t>0.02</a:t>
                      </a:r>
                      <a:r>
                        <a:rPr lang="en-US" sz="1600" u="none" strike="noStrike" dirty="0">
                          <a:effectLst/>
                          <a:latin typeface="+mn-lt"/>
                        </a:rPr>
                        <a:t>6</a:t>
                      </a:r>
                      <a:endParaRPr lang="x-none"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074998561"/>
                  </a:ext>
                </a:extLst>
              </a:tr>
            </a:tbl>
          </a:graphicData>
        </a:graphic>
      </p:graphicFrame>
    </p:spTree>
    <p:extLst>
      <p:ext uri="{BB962C8B-B14F-4D97-AF65-F5344CB8AC3E}">
        <p14:creationId xmlns:p14="http://schemas.microsoft.com/office/powerpoint/2010/main" val="264965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5D5A-0703-44A8-A76F-13D25C21CF35}"/>
              </a:ext>
            </a:extLst>
          </p:cNvPr>
          <p:cNvSpPr>
            <a:spLocks noGrp="1"/>
          </p:cNvSpPr>
          <p:nvPr>
            <p:ph type="title"/>
          </p:nvPr>
        </p:nvSpPr>
        <p:spPr>
          <a:xfrm>
            <a:off x="323528" y="424622"/>
            <a:ext cx="8496944" cy="483428"/>
          </a:xfrm>
        </p:spPr>
        <p:txBody>
          <a:bodyPr rtlCol="0">
            <a:noAutofit/>
          </a:bodyPr>
          <a:lstStyle/>
          <a:p>
            <a:pPr>
              <a:defRPr/>
            </a:pPr>
            <a:r>
              <a:rPr lang="en-US" sz="2200" dirty="0"/>
              <a:t>                                 </a:t>
            </a:r>
            <a:r>
              <a:rPr lang="en-US" sz="2800" b="1" dirty="0"/>
              <a:t>CIMEL-PFRN27 AOD comparison</a:t>
            </a:r>
            <a:br>
              <a:rPr lang="en-US" sz="3200" dirty="0"/>
            </a:br>
            <a:endParaRPr lang="x-none" sz="2300" dirty="0"/>
          </a:p>
        </p:txBody>
      </p:sp>
      <p:sp>
        <p:nvSpPr>
          <p:cNvPr id="8195" name="Content Placeholder 2">
            <a:extLst>
              <a:ext uri="{FF2B5EF4-FFF2-40B4-BE49-F238E27FC236}">
                <a16:creationId xmlns:a16="http://schemas.microsoft.com/office/drawing/2014/main" id="{407848D9-8F8C-4F50-852B-A7BFB53858D9}"/>
              </a:ext>
            </a:extLst>
          </p:cNvPr>
          <p:cNvSpPr>
            <a:spLocks noGrp="1" noChangeArrowheads="1"/>
          </p:cNvSpPr>
          <p:nvPr>
            <p:ph idx="1"/>
          </p:nvPr>
        </p:nvSpPr>
        <p:spPr>
          <a:xfrm>
            <a:off x="457200" y="1052513"/>
            <a:ext cx="8229600" cy="4897437"/>
          </a:xfrm>
        </p:spPr>
        <p:txBody>
          <a:bodyPr>
            <a:normAutofit/>
          </a:bodyPr>
          <a:lstStyle/>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x-none" sz="2800" b="0" i="0" u="none" strike="noStrike" kern="1200" cap="none" spc="0" normalizeH="0" baseline="0" noProof="0" dirty="0">
                <a:ln>
                  <a:noFill/>
                </a:ln>
                <a:solidFill>
                  <a:prstClr val="black"/>
                </a:solidFill>
                <a:effectLst/>
                <a:uLnTx/>
                <a:uFillTx/>
                <a:latin typeface="HelveticaNeueLT Pro 55 Roman"/>
                <a:ea typeface="+mn-ea"/>
                <a:cs typeface="+mn-cs"/>
              </a:rPr>
              <a:t>AOD comparison</a:t>
            </a:r>
            <a:r>
              <a:rPr kumimoji="0" lang="el-GR" altLang="x-none" sz="2800" b="0" i="0" u="none" strike="noStrike" kern="1200" cap="none" spc="0" normalizeH="0" baseline="0" noProof="0" dirty="0">
                <a:ln>
                  <a:noFill/>
                </a:ln>
                <a:solidFill>
                  <a:prstClr val="black"/>
                </a:solidFill>
                <a:effectLst/>
                <a:uLnTx/>
                <a:uFillTx/>
                <a:latin typeface="HelveticaNeueLT Pro 55 Roman"/>
                <a:ea typeface="+mn-ea"/>
                <a:cs typeface="+mn-cs"/>
              </a:rPr>
              <a:t> </a:t>
            </a:r>
            <a:r>
              <a:rPr kumimoji="0" lang="en-US" altLang="x-none" sz="2800" b="0" i="0" u="none" strike="noStrike" kern="1200" cap="none" spc="0" normalizeH="0" baseline="0" noProof="0" dirty="0">
                <a:ln>
                  <a:noFill/>
                </a:ln>
                <a:solidFill>
                  <a:prstClr val="black"/>
                </a:solidFill>
                <a:effectLst/>
                <a:uLnTx/>
                <a:uFillTx/>
                <a:latin typeface="HelveticaNeueLT Pro 55 Roman"/>
                <a:ea typeface="+mn-ea"/>
                <a:cs typeface="+mn-cs"/>
              </a:rPr>
              <a:t>according to WMO criteria:</a:t>
            </a:r>
          </a:p>
          <a:p>
            <a:pPr marL="1143000" marR="0" lvl="2" indent="-2286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altLang="x-none" sz="2400" b="0" i="0" u="none" strike="noStrike" kern="1200" cap="none" spc="0" normalizeH="0" baseline="0" noProof="0" dirty="0">
                <a:ln>
                  <a:noFill/>
                </a:ln>
                <a:solidFill>
                  <a:prstClr val="black"/>
                </a:solidFill>
                <a:effectLst/>
                <a:uLnTx/>
                <a:uFillTx/>
                <a:latin typeface="HelveticaNeueLT Pro 55 Roman"/>
                <a:ea typeface="+mn-ea"/>
                <a:cs typeface="+mn-cs"/>
              </a:rPr>
              <a:t>at least 1000 data points with AOD at 500 nm between 0.04 and 0.20</a:t>
            </a:r>
          </a:p>
          <a:p>
            <a:pPr marL="1143000" marR="0" lvl="2" indent="-2286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altLang="x-none" sz="2400" b="0" i="0" u="none" strike="noStrike" kern="1200" cap="none" spc="0" normalizeH="0" baseline="0" noProof="0" dirty="0">
                <a:ln>
                  <a:noFill/>
                </a:ln>
                <a:solidFill>
                  <a:prstClr val="black"/>
                </a:solidFill>
                <a:effectLst/>
                <a:uLnTx/>
                <a:uFillTx/>
                <a:latin typeface="HelveticaNeueLT Pro 55 Roman"/>
                <a:ea typeface="+mn-ea"/>
                <a:cs typeface="+mn-cs"/>
              </a:rPr>
              <a:t>a minimum duration of 5 days</a:t>
            </a:r>
          </a:p>
          <a:p>
            <a:pPr marL="1143000" marR="0" lvl="2" indent="-22860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altLang="x-none" sz="2400" b="0" i="0" u="none" strike="noStrike" kern="1200" cap="none" spc="0" normalizeH="0" baseline="0" noProof="0" dirty="0">
                <a:ln>
                  <a:noFill/>
                </a:ln>
                <a:solidFill>
                  <a:prstClr val="black"/>
                </a:solidFill>
                <a:effectLst/>
                <a:uLnTx/>
                <a:uFillTx/>
                <a:latin typeface="HelveticaNeueLT Pro 55 Roman"/>
                <a:ea typeface="+mn-ea"/>
                <a:cs typeface="+mn-cs"/>
              </a:rPr>
              <a:t>At least 95% of measurements within AOD difference ±0.005±0.01/m (m: air mass) [WMO,2005]</a:t>
            </a:r>
          </a:p>
          <a:p>
            <a:endParaRPr lang="en-US" sz="2400" dirty="0"/>
          </a:p>
          <a:p>
            <a:pPr marL="0" indent="0">
              <a:buNone/>
            </a:pPr>
            <a:endParaRPr lang="en-US" sz="2400" dirty="0"/>
          </a:p>
          <a:p>
            <a:endParaRPr lang="en-US" sz="2400" b="0" i="0" u="none" strike="noStrike" baseline="0" dirty="0"/>
          </a:p>
        </p:txBody>
      </p:sp>
      <p:pic>
        <p:nvPicPr>
          <p:cNvPr id="24" name="Picture 23" descr="Chart&#10;&#10;Description automatically generated">
            <a:extLst>
              <a:ext uri="{FF2B5EF4-FFF2-40B4-BE49-F238E27FC236}">
                <a16:creationId xmlns:a16="http://schemas.microsoft.com/office/drawing/2014/main" id="{8D0D45F0-B58E-498F-B78D-7E0ECD7827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2443" y="18576"/>
            <a:ext cx="6208979" cy="3410424"/>
          </a:xfrm>
          <a:prstGeom prst="rect">
            <a:avLst/>
          </a:prstGeom>
        </p:spPr>
      </p:pic>
      <p:pic>
        <p:nvPicPr>
          <p:cNvPr id="26" name="Picture 25" descr="Chart&#10;&#10;Description automatically generated">
            <a:extLst>
              <a:ext uri="{FF2B5EF4-FFF2-40B4-BE49-F238E27FC236}">
                <a16:creationId xmlns:a16="http://schemas.microsoft.com/office/drawing/2014/main" id="{FF2AA824-5CE6-4D61-906A-FE6D145AE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2443" y="3429000"/>
            <a:ext cx="6208979" cy="3429000"/>
          </a:xfrm>
          <a:prstGeom prst="rect">
            <a:avLst/>
          </a:prstGeom>
        </p:spPr>
      </p:pic>
      <p:pic>
        <p:nvPicPr>
          <p:cNvPr id="28" name="Picture 27" descr="Chart&#10;&#10;Description automatically generated">
            <a:extLst>
              <a:ext uri="{FF2B5EF4-FFF2-40B4-BE49-F238E27FC236}">
                <a16:creationId xmlns:a16="http://schemas.microsoft.com/office/drawing/2014/main" id="{8A4CC270-9B37-4E90-B304-F2504CA39C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5509268"/>
            <a:ext cx="1734002" cy="978085"/>
          </a:xfrm>
          <a:prstGeom prst="rect">
            <a:avLst/>
          </a:prstGeom>
        </p:spPr>
      </p:pic>
      <p:pic>
        <p:nvPicPr>
          <p:cNvPr id="30" name="Picture 29" descr="Chart&#10;&#10;Description automatically generated">
            <a:extLst>
              <a:ext uri="{FF2B5EF4-FFF2-40B4-BE49-F238E27FC236}">
                <a16:creationId xmlns:a16="http://schemas.microsoft.com/office/drawing/2014/main" id="{C60D0E56-1983-40E2-AEAD-3E0796C164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2106336"/>
            <a:ext cx="1734001" cy="978085"/>
          </a:xfrm>
          <a:prstGeom prst="rect">
            <a:avLst/>
          </a:prstGeom>
        </p:spPr>
      </p:pic>
      <p:pic>
        <p:nvPicPr>
          <p:cNvPr id="4" name="Picture 3" descr="Chart, scatter chart&#10;&#10;Description automatically generated">
            <a:extLst>
              <a:ext uri="{FF2B5EF4-FFF2-40B4-BE49-F238E27FC236}">
                <a16:creationId xmlns:a16="http://schemas.microsoft.com/office/drawing/2014/main" id="{6604A51E-5041-483F-9471-285B2AB19B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1905" y="18576"/>
            <a:ext cx="6229517" cy="3265961"/>
          </a:xfrm>
          <a:prstGeom prst="rect">
            <a:avLst/>
          </a:prstGeom>
        </p:spPr>
      </p:pic>
      <p:pic>
        <p:nvPicPr>
          <p:cNvPr id="6" name="Picture 5" descr="Chart, scatter chart&#10;&#10;Description automatically generated">
            <a:extLst>
              <a:ext uri="{FF2B5EF4-FFF2-40B4-BE49-F238E27FC236}">
                <a16:creationId xmlns:a16="http://schemas.microsoft.com/office/drawing/2014/main" id="{FA368D4C-715D-4958-8749-6DAAC7DDCB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7308" y="3284537"/>
            <a:ext cx="6236956" cy="3410424"/>
          </a:xfrm>
          <a:prstGeom prst="rect">
            <a:avLst/>
          </a:prstGeom>
        </p:spPr>
      </p:pic>
    </p:spTree>
    <p:extLst>
      <p:ext uri="{BB962C8B-B14F-4D97-AF65-F5344CB8AC3E}">
        <p14:creationId xmlns:p14="http://schemas.microsoft.com/office/powerpoint/2010/main" val="382371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30"/>
                                        </p:tgtEl>
                                      </p:cBhvr>
                                    </p:animEffect>
                                    <p:set>
                                      <p:cBhvr>
                                        <p:cTn id="24" dur="1" fill="hold">
                                          <p:stCondLst>
                                            <p:cond delay="499"/>
                                          </p:stCondLst>
                                        </p:cTn>
                                        <p:tgtEl>
                                          <p:spTgt spid="3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art, scatter chart&#10;&#10;Description automatically generated">
            <a:extLst>
              <a:ext uri="{FF2B5EF4-FFF2-40B4-BE49-F238E27FC236}">
                <a16:creationId xmlns:a16="http://schemas.microsoft.com/office/drawing/2014/main" id="{1857A35A-A2B3-4006-BCAF-DD0DAC9D8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770840"/>
            <a:ext cx="5581402" cy="2924944"/>
          </a:xfrm>
          <a:prstGeom prst="rect">
            <a:avLst/>
          </a:prstGeom>
        </p:spPr>
      </p:pic>
      <p:pic>
        <p:nvPicPr>
          <p:cNvPr id="17" name="Picture 16" descr="Chart, scatter chart&#10;&#10;Description automatically generated">
            <a:extLst>
              <a:ext uri="{FF2B5EF4-FFF2-40B4-BE49-F238E27FC236}">
                <a16:creationId xmlns:a16="http://schemas.microsoft.com/office/drawing/2014/main" id="{4E0ABD6A-FF02-40EA-B88B-FA236E0EE0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3695784"/>
            <a:ext cx="5581402" cy="3148260"/>
          </a:xfrm>
          <a:prstGeom prst="rect">
            <a:avLst/>
          </a:prstGeom>
        </p:spPr>
      </p:pic>
      <p:sp>
        <p:nvSpPr>
          <p:cNvPr id="2" name="Title 1">
            <a:extLst>
              <a:ext uri="{FF2B5EF4-FFF2-40B4-BE49-F238E27FC236}">
                <a16:creationId xmlns:a16="http://schemas.microsoft.com/office/drawing/2014/main" id="{E4D85D5A-0703-44A8-A76F-13D25C21CF35}"/>
              </a:ext>
            </a:extLst>
          </p:cNvPr>
          <p:cNvSpPr>
            <a:spLocks noGrp="1"/>
          </p:cNvSpPr>
          <p:nvPr>
            <p:ph type="title"/>
          </p:nvPr>
        </p:nvSpPr>
        <p:spPr>
          <a:xfrm>
            <a:off x="323528" y="274637"/>
            <a:ext cx="8496944" cy="633412"/>
          </a:xfrm>
        </p:spPr>
        <p:txBody>
          <a:bodyPr rtlCol="0">
            <a:noAutofit/>
          </a:bodyPr>
          <a:lstStyle/>
          <a:p>
            <a:pPr eaLnBrk="1" fontAlgn="auto" hangingPunct="1">
              <a:spcAft>
                <a:spcPts val="0"/>
              </a:spcAft>
              <a:defRPr/>
            </a:pPr>
            <a:r>
              <a:rPr lang="en-US" sz="2000" dirty="0"/>
              <a:t>                              </a:t>
            </a:r>
            <a:r>
              <a:rPr lang="en-US" sz="3200" b="1" dirty="0"/>
              <a:t>Monthly AOD data comparison</a:t>
            </a:r>
            <a:endParaRPr lang="x-none" sz="2300" b="1" dirty="0"/>
          </a:p>
        </p:txBody>
      </p:sp>
      <p:sp>
        <p:nvSpPr>
          <p:cNvPr id="8195" name="Content Placeholder 2">
            <a:extLst>
              <a:ext uri="{FF2B5EF4-FFF2-40B4-BE49-F238E27FC236}">
                <a16:creationId xmlns:a16="http://schemas.microsoft.com/office/drawing/2014/main" id="{407848D9-8F8C-4F50-852B-A7BFB53858D9}"/>
              </a:ext>
            </a:extLst>
          </p:cNvPr>
          <p:cNvSpPr>
            <a:spLocks noGrp="1" noChangeArrowheads="1"/>
          </p:cNvSpPr>
          <p:nvPr>
            <p:ph idx="1"/>
          </p:nvPr>
        </p:nvSpPr>
        <p:spPr>
          <a:xfrm>
            <a:off x="457200" y="1052513"/>
            <a:ext cx="8229600" cy="4897437"/>
          </a:xfrm>
        </p:spPr>
        <p:txBody>
          <a:bodyPr>
            <a:normAutofit/>
          </a:bodyPr>
          <a:lstStyle/>
          <a:p>
            <a:endParaRPr lang="en-US" sz="2400" dirty="0"/>
          </a:p>
          <a:p>
            <a:endParaRPr lang="en-US" sz="2400" dirty="0"/>
          </a:p>
          <a:p>
            <a:pPr marL="0" indent="0">
              <a:buNone/>
            </a:pPr>
            <a:endParaRPr lang="en-US" sz="2400" dirty="0"/>
          </a:p>
          <a:p>
            <a:endParaRPr lang="en-US" sz="2400" b="0" i="0" u="none" strike="noStrike" baseline="0" dirty="0"/>
          </a:p>
        </p:txBody>
      </p:sp>
      <p:pic>
        <p:nvPicPr>
          <p:cNvPr id="9" name="Picture 8" descr="Chart, timeline, scatter chart&#10;&#10;Description automatically generated">
            <a:extLst>
              <a:ext uri="{FF2B5EF4-FFF2-40B4-BE49-F238E27FC236}">
                <a16:creationId xmlns:a16="http://schemas.microsoft.com/office/drawing/2014/main" id="{913317FE-42A9-49C7-95F6-51210BA288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814" y="3695784"/>
            <a:ext cx="5580204" cy="3148260"/>
          </a:xfrm>
          <a:prstGeom prst="rect">
            <a:avLst/>
          </a:prstGeom>
        </p:spPr>
      </p:pic>
      <p:pic>
        <p:nvPicPr>
          <p:cNvPr id="11" name="Picture 10" descr="Chart, scatter chart&#10;&#10;Description automatically generated">
            <a:extLst>
              <a:ext uri="{FF2B5EF4-FFF2-40B4-BE49-F238E27FC236}">
                <a16:creationId xmlns:a16="http://schemas.microsoft.com/office/drawing/2014/main" id="{1214EFB1-2AE7-4EB0-A65D-97BD2F4250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5616" y="770840"/>
            <a:ext cx="5581402" cy="2924944"/>
          </a:xfrm>
          <a:prstGeom prst="rect">
            <a:avLst/>
          </a:prstGeom>
        </p:spPr>
      </p:pic>
      <p:sp>
        <p:nvSpPr>
          <p:cNvPr id="10" name="TextBox 9">
            <a:extLst>
              <a:ext uri="{FF2B5EF4-FFF2-40B4-BE49-F238E27FC236}">
                <a16:creationId xmlns:a16="http://schemas.microsoft.com/office/drawing/2014/main" id="{BC649AE3-9695-4AAD-B975-20BE489AFE0A}"/>
              </a:ext>
            </a:extLst>
          </p:cNvPr>
          <p:cNvSpPr txBox="1"/>
          <p:nvPr/>
        </p:nvSpPr>
        <p:spPr>
          <a:xfrm>
            <a:off x="6697018" y="3105834"/>
            <a:ext cx="2286000" cy="646331"/>
          </a:xfrm>
          <a:prstGeom prst="rect">
            <a:avLst/>
          </a:prstGeom>
          <a:noFill/>
        </p:spPr>
        <p:txBody>
          <a:bodyPr wrap="square">
            <a:spAutoFit/>
          </a:bodyPr>
          <a:lstStyle/>
          <a:p>
            <a:r>
              <a:rPr lang="en-US" b="1" dirty="0"/>
              <a:t>±0.01 measurement</a:t>
            </a:r>
          </a:p>
          <a:p>
            <a:r>
              <a:rPr lang="en-US" b="1" dirty="0"/>
              <a:t>uncertainty</a:t>
            </a:r>
            <a:endParaRPr lang="el-GR" dirty="0"/>
          </a:p>
        </p:txBody>
      </p:sp>
    </p:spTree>
    <p:extLst>
      <p:ext uri="{BB962C8B-B14F-4D97-AF65-F5344CB8AC3E}">
        <p14:creationId xmlns:p14="http://schemas.microsoft.com/office/powerpoint/2010/main" val="282543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5D5A-0703-44A8-A76F-13D25C21CF35}"/>
              </a:ext>
            </a:extLst>
          </p:cNvPr>
          <p:cNvSpPr>
            <a:spLocks noGrp="1"/>
          </p:cNvSpPr>
          <p:nvPr>
            <p:ph type="title"/>
          </p:nvPr>
        </p:nvSpPr>
        <p:spPr>
          <a:xfrm>
            <a:off x="323528" y="274638"/>
            <a:ext cx="8496944" cy="633412"/>
          </a:xfrm>
        </p:spPr>
        <p:txBody>
          <a:bodyPr rtlCol="0">
            <a:noAutofit/>
          </a:bodyPr>
          <a:lstStyle/>
          <a:p>
            <a:pPr eaLnBrk="1" fontAlgn="auto" hangingPunct="1">
              <a:spcAft>
                <a:spcPts val="0"/>
              </a:spcAft>
              <a:defRPr/>
            </a:pPr>
            <a:r>
              <a:rPr lang="en-US" sz="2000" dirty="0"/>
              <a:t>                  </a:t>
            </a:r>
            <a:r>
              <a:rPr lang="en-US" sz="3200" b="1" dirty="0"/>
              <a:t>Linear trend comparison: Synchronous</a:t>
            </a:r>
            <a:endParaRPr lang="x-none" sz="2300" b="1" dirty="0"/>
          </a:p>
        </p:txBody>
      </p:sp>
      <p:sp>
        <p:nvSpPr>
          <p:cNvPr id="8195" name="Content Placeholder 2">
            <a:extLst>
              <a:ext uri="{FF2B5EF4-FFF2-40B4-BE49-F238E27FC236}">
                <a16:creationId xmlns:a16="http://schemas.microsoft.com/office/drawing/2014/main" id="{407848D9-8F8C-4F50-852B-A7BFB53858D9}"/>
              </a:ext>
            </a:extLst>
          </p:cNvPr>
          <p:cNvSpPr>
            <a:spLocks noGrp="1" noChangeArrowheads="1"/>
          </p:cNvSpPr>
          <p:nvPr>
            <p:ph idx="1"/>
          </p:nvPr>
        </p:nvSpPr>
        <p:spPr>
          <a:xfrm>
            <a:off x="457200" y="1052513"/>
            <a:ext cx="8229600" cy="4897437"/>
          </a:xfrm>
        </p:spPr>
        <p:txBody>
          <a:bodyPr>
            <a:normAutofit/>
          </a:bodyPr>
          <a:lstStyle/>
          <a:p>
            <a:r>
              <a:rPr lang="en-US" sz="3200" dirty="0"/>
              <a:t>Linear trends: Least square linear regression (LSLR) </a:t>
            </a:r>
          </a:p>
          <a:p>
            <a:r>
              <a:rPr lang="en-US" sz="3200" dirty="0"/>
              <a:t>Statistical significance: Modified Mann-Kendall test [Hamed &amp; Rao 1998]</a:t>
            </a:r>
          </a:p>
          <a:p>
            <a:r>
              <a:rPr lang="en-US" sz="3200" dirty="0"/>
              <a:t>Measurement uncertainty (</a:t>
            </a:r>
            <a:r>
              <a:rPr lang="el-GR" sz="3200" dirty="0"/>
              <a:t>σ</a:t>
            </a:r>
            <a:r>
              <a:rPr lang="en-US" sz="3200" baseline="-25000" dirty="0"/>
              <a:t>m</a:t>
            </a:r>
            <a:r>
              <a:rPr lang="en-US" sz="3200" dirty="0"/>
              <a:t>) effect on trend analysis: Monte Carlo method </a:t>
            </a:r>
            <a:br>
              <a:rPr lang="en-US" sz="3200" dirty="0"/>
            </a:br>
            <a:r>
              <a:rPr lang="el-GR" sz="3200" dirty="0">
                <a:solidFill>
                  <a:prstClr val="black"/>
                </a:solidFill>
              </a:rPr>
              <a:t>σ</a:t>
            </a:r>
            <a:r>
              <a:rPr lang="en-US" sz="3200" baseline="-25000" dirty="0">
                <a:solidFill>
                  <a:prstClr val="black"/>
                </a:solidFill>
              </a:rPr>
              <a:t>m</a:t>
            </a:r>
            <a:r>
              <a:rPr lang="en-US" sz="3200" dirty="0">
                <a:solidFill>
                  <a:prstClr val="black"/>
                </a:solidFill>
              </a:rPr>
              <a:t>=</a:t>
            </a:r>
            <a:r>
              <a:rPr lang="el-GR" sz="3200" dirty="0">
                <a:solidFill>
                  <a:prstClr val="black"/>
                </a:solidFill>
              </a:rPr>
              <a:t>0.01 [</a:t>
            </a:r>
            <a:r>
              <a:rPr lang="en-US" sz="3200" dirty="0" err="1">
                <a:solidFill>
                  <a:prstClr val="black"/>
                </a:solidFill>
              </a:rPr>
              <a:t>Holben</a:t>
            </a:r>
            <a:r>
              <a:rPr lang="en-US" sz="3200" dirty="0">
                <a:solidFill>
                  <a:prstClr val="black"/>
                </a:solidFill>
              </a:rPr>
              <a:t> et al. </a:t>
            </a:r>
            <a:r>
              <a:rPr lang="el-GR" sz="3200" dirty="0">
                <a:solidFill>
                  <a:prstClr val="black"/>
                </a:solidFill>
              </a:rPr>
              <a:t>1998</a:t>
            </a:r>
            <a:r>
              <a:rPr lang="en-US" sz="3200" dirty="0">
                <a:solidFill>
                  <a:prstClr val="black"/>
                </a:solidFill>
              </a:rPr>
              <a:t>, Kazadzis et al. 2018a]</a:t>
            </a:r>
            <a:endParaRPr lang="en-US" sz="3200" dirty="0"/>
          </a:p>
        </p:txBody>
      </p:sp>
      <p:pic>
        <p:nvPicPr>
          <p:cNvPr id="5" name="Picture 4" descr="Chart&#10;&#10;Description automatically generated with low confidence">
            <a:extLst>
              <a:ext uri="{FF2B5EF4-FFF2-40B4-BE49-F238E27FC236}">
                <a16:creationId xmlns:a16="http://schemas.microsoft.com/office/drawing/2014/main" id="{0E262B47-9BE0-4AEB-B185-FDA56BE757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4707" y="794021"/>
            <a:ext cx="5394586" cy="3042975"/>
          </a:xfrm>
          <a:prstGeom prst="rect">
            <a:avLst/>
          </a:prstGeom>
        </p:spPr>
      </p:pic>
      <p:pic>
        <p:nvPicPr>
          <p:cNvPr id="7" name="Picture 6" descr="A picture containing chart&#10;&#10;Description automatically generated">
            <a:extLst>
              <a:ext uri="{FF2B5EF4-FFF2-40B4-BE49-F238E27FC236}">
                <a16:creationId xmlns:a16="http://schemas.microsoft.com/office/drawing/2014/main" id="{A470E66A-4B33-491F-BBFA-8EAAD953C1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4707" y="3836996"/>
            <a:ext cx="5394586" cy="3021004"/>
          </a:xfrm>
          <a:prstGeom prst="rect">
            <a:avLst/>
          </a:prstGeom>
        </p:spPr>
      </p:pic>
      <p:graphicFrame>
        <p:nvGraphicFramePr>
          <p:cNvPr id="3" name="Table 2">
            <a:extLst>
              <a:ext uri="{FF2B5EF4-FFF2-40B4-BE49-F238E27FC236}">
                <a16:creationId xmlns:a16="http://schemas.microsoft.com/office/drawing/2014/main" id="{DD9C5F13-3420-43B7-8B1C-4DE8930112F2}"/>
              </a:ext>
            </a:extLst>
          </p:cNvPr>
          <p:cNvGraphicFramePr>
            <a:graphicFrameLocks noGrp="1"/>
          </p:cNvGraphicFramePr>
          <p:nvPr>
            <p:extLst>
              <p:ext uri="{D42A27DB-BD31-4B8C-83A1-F6EECF244321}">
                <p14:modId xmlns:p14="http://schemas.microsoft.com/office/powerpoint/2010/main" val="1404128877"/>
              </p:ext>
            </p:extLst>
          </p:nvPr>
        </p:nvGraphicFramePr>
        <p:xfrm>
          <a:off x="323528" y="2132856"/>
          <a:ext cx="8640960" cy="3519797"/>
        </p:xfrm>
        <a:graphic>
          <a:graphicData uri="http://schemas.openxmlformats.org/drawingml/2006/table">
            <a:tbl>
              <a:tblPr firstRow="1" firstCol="1" bandRow="1">
                <a:tableStyleId>{5C22544A-7EE6-4342-B048-85BDC9FD1C3A}</a:tableStyleId>
              </a:tblPr>
              <a:tblGrid>
                <a:gridCol w="3166820">
                  <a:extLst>
                    <a:ext uri="{9D8B030D-6E8A-4147-A177-3AD203B41FA5}">
                      <a16:colId xmlns:a16="http://schemas.microsoft.com/office/drawing/2014/main" val="3072713514"/>
                    </a:ext>
                  </a:extLst>
                </a:gridCol>
                <a:gridCol w="1527959">
                  <a:extLst>
                    <a:ext uri="{9D8B030D-6E8A-4147-A177-3AD203B41FA5}">
                      <a16:colId xmlns:a16="http://schemas.microsoft.com/office/drawing/2014/main" val="3328700563"/>
                    </a:ext>
                  </a:extLst>
                </a:gridCol>
                <a:gridCol w="1281885">
                  <a:extLst>
                    <a:ext uri="{9D8B030D-6E8A-4147-A177-3AD203B41FA5}">
                      <a16:colId xmlns:a16="http://schemas.microsoft.com/office/drawing/2014/main" val="3794407492"/>
                    </a:ext>
                  </a:extLst>
                </a:gridCol>
                <a:gridCol w="1440160">
                  <a:extLst>
                    <a:ext uri="{9D8B030D-6E8A-4147-A177-3AD203B41FA5}">
                      <a16:colId xmlns:a16="http://schemas.microsoft.com/office/drawing/2014/main" val="2211620556"/>
                    </a:ext>
                  </a:extLst>
                </a:gridCol>
                <a:gridCol w="1224136">
                  <a:extLst>
                    <a:ext uri="{9D8B030D-6E8A-4147-A177-3AD203B41FA5}">
                      <a16:colId xmlns:a16="http://schemas.microsoft.com/office/drawing/2014/main" val="589822769"/>
                    </a:ext>
                  </a:extLst>
                </a:gridCol>
              </a:tblGrid>
              <a:tr h="1835756">
                <a:tc>
                  <a:txBody>
                    <a:bodyPr/>
                    <a:lstStyle/>
                    <a:p>
                      <a:pPr algn="just">
                        <a:lnSpc>
                          <a:spcPct val="115000"/>
                        </a:lnSpc>
                        <a:spcAft>
                          <a:spcPts val="200"/>
                        </a:spcAft>
                      </a:pPr>
                      <a:r>
                        <a:rPr lang="el-GR" sz="2400" dirty="0" err="1">
                          <a:effectLst/>
                        </a:rPr>
                        <a:t>Timeseries</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n-US" sz="2400" dirty="0">
                          <a:effectLst/>
                        </a:rPr>
                        <a:t>Trend per decade (*10</a:t>
                      </a:r>
                      <a:r>
                        <a:rPr lang="en-US" sz="2400" baseline="30000" dirty="0">
                          <a:effectLst/>
                        </a:rPr>
                        <a:t>-3</a:t>
                      </a:r>
                      <a:r>
                        <a:rPr lang="en-US" sz="2400" dirty="0">
                          <a:effectLst/>
                        </a:rPr>
                        <a:t>)</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n-US" sz="2400" dirty="0">
                          <a:effectLst/>
                        </a:rPr>
                        <a:t>Standard e</a:t>
                      </a:r>
                      <a:r>
                        <a:rPr lang="el-GR" sz="2400" dirty="0" err="1">
                          <a:effectLst/>
                        </a:rPr>
                        <a:t>rror</a:t>
                      </a:r>
                      <a:r>
                        <a:rPr lang="en-US" sz="2400" dirty="0">
                          <a:effectLst/>
                        </a:rPr>
                        <a:t> (*10</a:t>
                      </a:r>
                      <a:r>
                        <a:rPr lang="en-US" sz="2400" baseline="30000" dirty="0">
                          <a:effectLst/>
                        </a:rPr>
                        <a:t>-3</a:t>
                      </a:r>
                      <a:r>
                        <a:rPr lang="en-US" sz="2400" dirty="0">
                          <a:effectLst/>
                        </a:rPr>
                        <a:t>)</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400" dirty="0">
                          <a:effectLst/>
                        </a:rPr>
                        <a:t>p-</a:t>
                      </a:r>
                      <a:r>
                        <a:rPr lang="el-GR" sz="2400" dirty="0" err="1">
                          <a:effectLst/>
                        </a:rPr>
                        <a:t>value</a:t>
                      </a:r>
                      <a:r>
                        <a:rPr lang="el-GR" sz="2400" dirty="0">
                          <a:effectLst/>
                        </a:rPr>
                        <a:t> </a:t>
                      </a:r>
                      <a:r>
                        <a:rPr lang="en-US" sz="2400" dirty="0" err="1">
                          <a:effectLst/>
                        </a:rPr>
                        <a:t>observ</a:t>
                      </a:r>
                      <a:r>
                        <a:rPr lang="el-GR" sz="2400" dirty="0" err="1">
                          <a:effectLst/>
                        </a:rPr>
                        <a:t>ed</a:t>
                      </a:r>
                      <a:r>
                        <a:rPr lang="el-GR" sz="2400" dirty="0">
                          <a:effectLst/>
                        </a:rPr>
                        <a:t> </a:t>
                      </a:r>
                      <a:r>
                        <a:rPr lang="en-US" sz="2400" dirty="0">
                          <a:effectLst/>
                        </a:rPr>
                        <a:t>(*10</a:t>
                      </a:r>
                      <a:r>
                        <a:rPr lang="en-US" sz="2400" baseline="30000" dirty="0">
                          <a:effectLst/>
                        </a:rPr>
                        <a:t>-3</a:t>
                      </a:r>
                      <a:r>
                        <a:rPr lang="en-US" sz="2400" dirty="0">
                          <a:effectLst/>
                        </a:rPr>
                        <a:t>)</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400" dirty="0" err="1">
                          <a:effectLst/>
                        </a:rPr>
                        <a:t>Random</a:t>
                      </a:r>
                      <a:r>
                        <a:rPr lang="el-GR" sz="2400" dirty="0">
                          <a:effectLst/>
                        </a:rPr>
                        <a:t> </a:t>
                      </a:r>
                      <a:r>
                        <a:rPr lang="en-US" sz="2400" dirty="0">
                          <a:effectLst/>
                        </a:rPr>
                        <a:t>trend</a:t>
                      </a:r>
                      <a:r>
                        <a:rPr lang="el-GR" sz="2400" dirty="0">
                          <a:effectLst/>
                        </a:rPr>
                        <a:t> </a:t>
                      </a:r>
                      <a:r>
                        <a:rPr lang="el-GR" sz="2400" dirty="0" err="1">
                          <a:effectLst/>
                        </a:rPr>
                        <a:t>st</a:t>
                      </a:r>
                      <a:r>
                        <a:rPr lang="en-US" sz="2400" dirty="0">
                          <a:effectLst/>
                        </a:rPr>
                        <a:t>.</a:t>
                      </a:r>
                      <a:r>
                        <a:rPr lang="el-GR" sz="2400" dirty="0">
                          <a:effectLst/>
                        </a:rPr>
                        <a:t>d</a:t>
                      </a:r>
                      <a:r>
                        <a:rPr lang="en-US" sz="2400" dirty="0">
                          <a:effectLst/>
                        </a:rPr>
                        <a:t>. </a:t>
                      </a:r>
                      <a:endParaRPr lang="x-none" sz="2000" dirty="0">
                        <a:effectLst/>
                      </a:endParaRPr>
                    </a:p>
                    <a:p>
                      <a:pPr algn="just">
                        <a:lnSpc>
                          <a:spcPct val="115000"/>
                        </a:lnSpc>
                        <a:spcAft>
                          <a:spcPts val="200"/>
                        </a:spcAft>
                      </a:pPr>
                      <a:r>
                        <a:rPr lang="en-US" sz="2400" dirty="0">
                          <a:effectLst/>
                        </a:rPr>
                        <a:t>(*10</a:t>
                      </a:r>
                      <a:r>
                        <a:rPr lang="en-US" sz="2400" baseline="30000" dirty="0">
                          <a:effectLst/>
                        </a:rPr>
                        <a:t>-3</a:t>
                      </a:r>
                      <a:r>
                        <a:rPr lang="en-US" sz="2400" dirty="0">
                          <a:effectLst/>
                        </a:rPr>
                        <a:t>)</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7456432"/>
                  </a:ext>
                </a:extLst>
              </a:tr>
              <a:tr h="415200">
                <a:tc>
                  <a:txBody>
                    <a:bodyPr/>
                    <a:lstStyle/>
                    <a:p>
                      <a:pPr algn="just">
                        <a:lnSpc>
                          <a:spcPct val="115000"/>
                        </a:lnSpc>
                        <a:spcAft>
                          <a:spcPts val="200"/>
                        </a:spcAft>
                      </a:pPr>
                      <a:r>
                        <a:rPr lang="el-GR" sz="2400" dirty="0">
                          <a:effectLst/>
                        </a:rPr>
                        <a:t>CIMEL 500 </a:t>
                      </a:r>
                      <a:r>
                        <a:rPr lang="el-GR" sz="2400" dirty="0" err="1">
                          <a:effectLst/>
                        </a:rPr>
                        <a:t>nm</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400" dirty="0">
                          <a:effectLst/>
                        </a:rPr>
                        <a:t>-</a:t>
                      </a:r>
                      <a:r>
                        <a:rPr lang="en-US" sz="2400" dirty="0">
                          <a:effectLst/>
                        </a:rPr>
                        <a:t>15</a:t>
                      </a:r>
                      <a:r>
                        <a:rPr lang="el-GR" sz="2400" dirty="0">
                          <a:effectLst/>
                        </a:rPr>
                        <a:t>.</a:t>
                      </a:r>
                      <a:r>
                        <a:rPr lang="en-US" sz="2400" dirty="0">
                          <a:effectLst/>
                        </a:rPr>
                        <a:t>4</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n-US" sz="2400" dirty="0">
                          <a:effectLst/>
                        </a:rPr>
                        <a:t>5.05</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n-US" sz="2400">
                          <a:effectLst/>
                        </a:rPr>
                        <a:t>9</a:t>
                      </a:r>
                      <a:r>
                        <a:rPr lang="el-GR" sz="2400">
                          <a:effectLst/>
                        </a:rPr>
                        <a:t>.</a:t>
                      </a:r>
                      <a:r>
                        <a:rPr lang="en-US" sz="2400">
                          <a:effectLst/>
                        </a:rPr>
                        <a:t>51</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400" dirty="0">
                          <a:effectLst/>
                        </a:rPr>
                        <a:t>1.4</a:t>
                      </a:r>
                      <a:r>
                        <a:rPr lang="en-US" sz="2400" dirty="0">
                          <a:effectLst/>
                        </a:rPr>
                        <a:t>5</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1225036"/>
                  </a:ext>
                </a:extLst>
              </a:tr>
              <a:tr h="438441">
                <a:tc>
                  <a:txBody>
                    <a:bodyPr/>
                    <a:lstStyle/>
                    <a:p>
                      <a:pPr algn="l">
                        <a:lnSpc>
                          <a:spcPct val="115000"/>
                        </a:lnSpc>
                        <a:spcAft>
                          <a:spcPts val="200"/>
                        </a:spcAft>
                      </a:pPr>
                      <a:r>
                        <a:rPr lang="el-GR" sz="2400" dirty="0">
                          <a:effectLst/>
                        </a:rPr>
                        <a:t>PFRN27 501 </a:t>
                      </a:r>
                      <a:r>
                        <a:rPr lang="el-GR" sz="2400" dirty="0" err="1">
                          <a:effectLst/>
                        </a:rPr>
                        <a:t>nm</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400" dirty="0">
                          <a:effectLst/>
                        </a:rPr>
                        <a:t>-</a:t>
                      </a:r>
                      <a:r>
                        <a:rPr lang="en-US" sz="2400" dirty="0">
                          <a:effectLst/>
                        </a:rPr>
                        <a:t>19</a:t>
                      </a:r>
                      <a:r>
                        <a:rPr lang="el-GR" sz="2400" dirty="0">
                          <a:effectLst/>
                        </a:rPr>
                        <a:t>.</a:t>
                      </a:r>
                      <a:r>
                        <a:rPr lang="en-US" sz="2400" dirty="0">
                          <a:effectLst/>
                        </a:rPr>
                        <a:t>0</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n-US" sz="2400">
                          <a:effectLst/>
                        </a:rPr>
                        <a:t>5.00</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400">
                          <a:effectLst/>
                        </a:rPr>
                        <a:t>0.</a:t>
                      </a:r>
                      <a:r>
                        <a:rPr lang="en-US" sz="2400">
                          <a:effectLst/>
                        </a:rPr>
                        <a:t>49</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400" dirty="0">
                          <a:effectLst/>
                        </a:rPr>
                        <a:t>1.</a:t>
                      </a:r>
                      <a:r>
                        <a:rPr lang="en-US" sz="2400" dirty="0">
                          <a:effectLst/>
                        </a:rPr>
                        <a:t>50</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144776"/>
                  </a:ext>
                </a:extLst>
              </a:tr>
              <a:tr h="415200">
                <a:tc>
                  <a:txBody>
                    <a:bodyPr/>
                    <a:lstStyle/>
                    <a:p>
                      <a:pPr algn="just">
                        <a:lnSpc>
                          <a:spcPct val="115000"/>
                        </a:lnSpc>
                        <a:spcAft>
                          <a:spcPts val="200"/>
                        </a:spcAft>
                      </a:pPr>
                      <a:r>
                        <a:rPr lang="el-GR" sz="2400">
                          <a:effectLst/>
                        </a:rPr>
                        <a:t>CIMEL 870 nm</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400" dirty="0">
                          <a:effectLst/>
                        </a:rPr>
                        <a:t>-</a:t>
                      </a:r>
                      <a:r>
                        <a:rPr lang="en-US" sz="2400" dirty="0">
                          <a:effectLst/>
                        </a:rPr>
                        <a:t>5</a:t>
                      </a:r>
                      <a:r>
                        <a:rPr lang="el-GR" sz="2400" dirty="0">
                          <a:effectLst/>
                        </a:rPr>
                        <a:t>.</a:t>
                      </a:r>
                      <a:r>
                        <a:rPr lang="en-US" sz="2400" dirty="0">
                          <a:effectLst/>
                        </a:rPr>
                        <a:t>7</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n-US" sz="2400">
                          <a:effectLst/>
                        </a:rPr>
                        <a:t>2.29</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n-US" sz="2400" dirty="0">
                          <a:effectLst/>
                        </a:rPr>
                        <a:t>25.30</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400">
                          <a:effectLst/>
                        </a:rPr>
                        <a:t>1.4</a:t>
                      </a:r>
                      <a:r>
                        <a:rPr lang="en-US" sz="2400">
                          <a:effectLst/>
                        </a:rPr>
                        <a:t>7</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4267022"/>
                  </a:ext>
                </a:extLst>
              </a:tr>
              <a:tr h="415200">
                <a:tc>
                  <a:txBody>
                    <a:bodyPr/>
                    <a:lstStyle/>
                    <a:p>
                      <a:pPr algn="just">
                        <a:lnSpc>
                          <a:spcPct val="115000"/>
                        </a:lnSpc>
                        <a:spcBef>
                          <a:spcPts val="200"/>
                        </a:spcBef>
                        <a:spcAft>
                          <a:spcPts val="200"/>
                        </a:spcAft>
                      </a:pPr>
                      <a:r>
                        <a:rPr lang="el-GR" sz="2400" dirty="0">
                          <a:effectLst/>
                        </a:rPr>
                        <a:t>PFRN27 862 </a:t>
                      </a:r>
                      <a:r>
                        <a:rPr lang="el-GR" sz="2400" dirty="0" err="1">
                          <a:effectLst/>
                        </a:rPr>
                        <a:t>nm</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200"/>
                        </a:spcBef>
                        <a:spcAft>
                          <a:spcPts val="200"/>
                        </a:spcAft>
                      </a:pPr>
                      <a:r>
                        <a:rPr lang="el-GR" sz="2400" dirty="0">
                          <a:effectLst/>
                        </a:rPr>
                        <a:t>-</a:t>
                      </a:r>
                      <a:r>
                        <a:rPr lang="en-US" sz="2400" dirty="0">
                          <a:effectLst/>
                        </a:rPr>
                        <a:t>8</a:t>
                      </a:r>
                      <a:r>
                        <a:rPr lang="el-GR" sz="2400" dirty="0">
                          <a:effectLst/>
                        </a:rPr>
                        <a:t>.</a:t>
                      </a:r>
                      <a:r>
                        <a:rPr lang="en-US" sz="2400" dirty="0">
                          <a:effectLst/>
                        </a:rPr>
                        <a:t>8</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200"/>
                        </a:spcBef>
                        <a:spcAft>
                          <a:spcPts val="200"/>
                        </a:spcAft>
                      </a:pPr>
                      <a:r>
                        <a:rPr lang="en-US" sz="2400">
                          <a:effectLst/>
                        </a:rPr>
                        <a:t>2.27</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200"/>
                        </a:spcBef>
                        <a:spcAft>
                          <a:spcPts val="200"/>
                        </a:spcAft>
                      </a:pPr>
                      <a:r>
                        <a:rPr lang="el-GR" sz="2400">
                          <a:effectLst/>
                        </a:rPr>
                        <a:t>0.</a:t>
                      </a:r>
                      <a:r>
                        <a:rPr lang="en-US" sz="2400">
                          <a:effectLst/>
                        </a:rPr>
                        <a:t>45</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Bef>
                          <a:spcPts val="200"/>
                        </a:spcBef>
                        <a:spcAft>
                          <a:spcPts val="200"/>
                        </a:spcAft>
                      </a:pPr>
                      <a:r>
                        <a:rPr lang="el-GR" sz="2400" dirty="0">
                          <a:effectLst/>
                        </a:rPr>
                        <a:t>1.</a:t>
                      </a:r>
                      <a:r>
                        <a:rPr lang="en-US" sz="2400" dirty="0">
                          <a:effectLst/>
                        </a:rPr>
                        <a:t>53</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8248204"/>
                  </a:ext>
                </a:extLst>
              </a:tr>
            </a:tbl>
          </a:graphicData>
        </a:graphic>
      </p:graphicFrame>
    </p:spTree>
    <p:extLst>
      <p:ext uri="{BB962C8B-B14F-4D97-AF65-F5344CB8AC3E}">
        <p14:creationId xmlns:p14="http://schemas.microsoft.com/office/powerpoint/2010/main" val="9554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5D5A-0703-44A8-A76F-13D25C21CF35}"/>
              </a:ext>
            </a:extLst>
          </p:cNvPr>
          <p:cNvSpPr>
            <a:spLocks noGrp="1"/>
          </p:cNvSpPr>
          <p:nvPr>
            <p:ph type="title"/>
          </p:nvPr>
        </p:nvSpPr>
        <p:spPr>
          <a:xfrm>
            <a:off x="323528" y="274638"/>
            <a:ext cx="8496944" cy="633412"/>
          </a:xfrm>
        </p:spPr>
        <p:txBody>
          <a:bodyPr rtlCol="0">
            <a:noAutofit/>
          </a:bodyPr>
          <a:lstStyle/>
          <a:p>
            <a:pPr eaLnBrk="1" fontAlgn="auto" hangingPunct="1">
              <a:spcAft>
                <a:spcPts val="0"/>
              </a:spcAft>
              <a:defRPr/>
            </a:pPr>
            <a:r>
              <a:rPr lang="en-US" sz="2000" dirty="0"/>
              <a:t>                  </a:t>
            </a:r>
            <a:r>
              <a:rPr lang="en-US" sz="3200" b="1" dirty="0"/>
              <a:t>Linear trend comparison: Non-synchronous</a:t>
            </a:r>
            <a:endParaRPr lang="x-none" sz="2300" b="1" dirty="0"/>
          </a:p>
        </p:txBody>
      </p:sp>
      <p:sp>
        <p:nvSpPr>
          <p:cNvPr id="8195" name="Content Placeholder 2">
            <a:extLst>
              <a:ext uri="{FF2B5EF4-FFF2-40B4-BE49-F238E27FC236}">
                <a16:creationId xmlns:a16="http://schemas.microsoft.com/office/drawing/2014/main" id="{407848D9-8F8C-4F50-852B-A7BFB53858D9}"/>
              </a:ext>
            </a:extLst>
          </p:cNvPr>
          <p:cNvSpPr>
            <a:spLocks noGrp="1" noChangeArrowheads="1"/>
          </p:cNvSpPr>
          <p:nvPr>
            <p:ph idx="1"/>
          </p:nvPr>
        </p:nvSpPr>
        <p:spPr>
          <a:xfrm>
            <a:off x="457200" y="1052513"/>
            <a:ext cx="8229600" cy="4897437"/>
          </a:xfrm>
        </p:spPr>
        <p:txBody>
          <a:bodyPr>
            <a:normAutofit/>
          </a:bodyPr>
          <a:lstStyle/>
          <a:p>
            <a:endParaRPr lang="en-US" sz="2400" dirty="0"/>
          </a:p>
          <a:p>
            <a:endParaRPr lang="en-US" sz="2400" dirty="0"/>
          </a:p>
          <a:p>
            <a:pPr marL="0" indent="0">
              <a:buNone/>
            </a:pPr>
            <a:endParaRPr lang="en-US" sz="2400" dirty="0"/>
          </a:p>
          <a:p>
            <a:endParaRPr lang="en-US" sz="2400" b="0" i="0" u="none" strike="noStrike" baseline="0" dirty="0"/>
          </a:p>
        </p:txBody>
      </p:sp>
      <p:graphicFrame>
        <p:nvGraphicFramePr>
          <p:cNvPr id="4" name="Table 3">
            <a:extLst>
              <a:ext uri="{FF2B5EF4-FFF2-40B4-BE49-F238E27FC236}">
                <a16:creationId xmlns:a16="http://schemas.microsoft.com/office/drawing/2014/main" id="{221B4F2A-C881-467E-9400-38C1349C3202}"/>
              </a:ext>
            </a:extLst>
          </p:cNvPr>
          <p:cNvGraphicFramePr>
            <a:graphicFrameLocks noGrp="1"/>
          </p:cNvGraphicFramePr>
          <p:nvPr>
            <p:extLst>
              <p:ext uri="{D42A27DB-BD31-4B8C-83A1-F6EECF244321}">
                <p14:modId xmlns:p14="http://schemas.microsoft.com/office/powerpoint/2010/main" val="99837438"/>
              </p:ext>
            </p:extLst>
          </p:nvPr>
        </p:nvGraphicFramePr>
        <p:xfrm>
          <a:off x="283173" y="1001918"/>
          <a:ext cx="8577653" cy="4430968"/>
        </p:xfrm>
        <a:graphic>
          <a:graphicData uri="http://schemas.openxmlformats.org/drawingml/2006/table">
            <a:tbl>
              <a:tblPr firstRow="1" firstCol="1" bandRow="1">
                <a:tableStyleId>{5C22544A-7EE6-4342-B048-85BDC9FD1C3A}</a:tableStyleId>
              </a:tblPr>
              <a:tblGrid>
                <a:gridCol w="2494899">
                  <a:extLst>
                    <a:ext uri="{9D8B030D-6E8A-4147-A177-3AD203B41FA5}">
                      <a16:colId xmlns:a16="http://schemas.microsoft.com/office/drawing/2014/main" val="446113381"/>
                    </a:ext>
                  </a:extLst>
                </a:gridCol>
                <a:gridCol w="1649912">
                  <a:extLst>
                    <a:ext uri="{9D8B030D-6E8A-4147-A177-3AD203B41FA5}">
                      <a16:colId xmlns:a16="http://schemas.microsoft.com/office/drawing/2014/main" val="1817165727"/>
                    </a:ext>
                  </a:extLst>
                </a:gridCol>
                <a:gridCol w="1440160">
                  <a:extLst>
                    <a:ext uri="{9D8B030D-6E8A-4147-A177-3AD203B41FA5}">
                      <a16:colId xmlns:a16="http://schemas.microsoft.com/office/drawing/2014/main" val="3158597052"/>
                    </a:ext>
                  </a:extLst>
                </a:gridCol>
                <a:gridCol w="1440160">
                  <a:extLst>
                    <a:ext uri="{9D8B030D-6E8A-4147-A177-3AD203B41FA5}">
                      <a16:colId xmlns:a16="http://schemas.microsoft.com/office/drawing/2014/main" val="1070847338"/>
                    </a:ext>
                  </a:extLst>
                </a:gridCol>
                <a:gridCol w="1552522">
                  <a:extLst>
                    <a:ext uri="{9D8B030D-6E8A-4147-A177-3AD203B41FA5}">
                      <a16:colId xmlns:a16="http://schemas.microsoft.com/office/drawing/2014/main" val="3366241872"/>
                    </a:ext>
                  </a:extLst>
                </a:gridCol>
              </a:tblGrid>
              <a:tr h="1440160">
                <a:tc>
                  <a:txBody>
                    <a:bodyPr/>
                    <a:lstStyle/>
                    <a:p>
                      <a:pPr algn="just">
                        <a:lnSpc>
                          <a:spcPct val="115000"/>
                        </a:lnSpc>
                        <a:spcAft>
                          <a:spcPts val="200"/>
                        </a:spcAft>
                      </a:pPr>
                      <a:r>
                        <a:rPr lang="el-GR" sz="2000" dirty="0" err="1">
                          <a:effectLst/>
                        </a:rPr>
                        <a:t>Timeseries</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n-US" sz="2000" dirty="0">
                          <a:effectLst/>
                        </a:rPr>
                        <a:t>Trend per decade (*10</a:t>
                      </a:r>
                      <a:r>
                        <a:rPr lang="en-US" sz="2000" baseline="30000" dirty="0">
                          <a:effectLst/>
                        </a:rPr>
                        <a:t>-3</a:t>
                      </a:r>
                      <a:r>
                        <a:rPr lang="en-US" sz="2000" dirty="0">
                          <a:effectLst/>
                        </a:rPr>
                        <a:t>)</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n-US" sz="2000" dirty="0">
                          <a:effectLst/>
                        </a:rPr>
                        <a:t>Standard e</a:t>
                      </a:r>
                      <a:r>
                        <a:rPr lang="el-GR" sz="2000" dirty="0" err="1">
                          <a:effectLst/>
                        </a:rPr>
                        <a:t>rror</a:t>
                      </a:r>
                      <a:r>
                        <a:rPr lang="en-US" sz="2000" dirty="0">
                          <a:effectLst/>
                        </a:rPr>
                        <a:t> (*10</a:t>
                      </a:r>
                      <a:r>
                        <a:rPr lang="en-US" sz="2000" baseline="30000" dirty="0">
                          <a:effectLst/>
                        </a:rPr>
                        <a:t>-3</a:t>
                      </a:r>
                      <a:r>
                        <a:rPr lang="en-US" sz="2000" dirty="0">
                          <a:effectLst/>
                        </a:rPr>
                        <a:t>)</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000" dirty="0">
                          <a:effectLst/>
                        </a:rPr>
                        <a:t>p-</a:t>
                      </a:r>
                      <a:r>
                        <a:rPr lang="el-GR" sz="2000" dirty="0" err="1">
                          <a:effectLst/>
                        </a:rPr>
                        <a:t>value</a:t>
                      </a:r>
                      <a:r>
                        <a:rPr lang="el-GR" sz="2000" dirty="0">
                          <a:effectLst/>
                        </a:rPr>
                        <a:t> </a:t>
                      </a:r>
                      <a:r>
                        <a:rPr lang="en-US" sz="2000" dirty="0" err="1">
                          <a:effectLst/>
                        </a:rPr>
                        <a:t>observ</a:t>
                      </a:r>
                      <a:r>
                        <a:rPr lang="el-GR" sz="2000" dirty="0" err="1">
                          <a:effectLst/>
                        </a:rPr>
                        <a:t>ed</a:t>
                      </a:r>
                      <a:r>
                        <a:rPr lang="el-GR" sz="2000" dirty="0">
                          <a:effectLst/>
                        </a:rPr>
                        <a:t> </a:t>
                      </a:r>
                      <a:r>
                        <a:rPr lang="en-US" sz="2000" dirty="0">
                          <a:effectLst/>
                        </a:rPr>
                        <a:t>(*10</a:t>
                      </a:r>
                      <a:r>
                        <a:rPr lang="en-US" sz="2000" baseline="30000" dirty="0">
                          <a:effectLst/>
                        </a:rPr>
                        <a:t>-3</a:t>
                      </a:r>
                      <a:r>
                        <a:rPr lang="en-US" sz="2000" dirty="0">
                          <a:effectLst/>
                        </a:rPr>
                        <a:t>)</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000" dirty="0" err="1">
                          <a:effectLst/>
                        </a:rPr>
                        <a:t>Random</a:t>
                      </a:r>
                      <a:r>
                        <a:rPr lang="el-GR" sz="2000" dirty="0">
                          <a:effectLst/>
                        </a:rPr>
                        <a:t> </a:t>
                      </a:r>
                      <a:r>
                        <a:rPr lang="en-US" sz="2000" dirty="0">
                          <a:effectLst/>
                        </a:rPr>
                        <a:t>trend</a:t>
                      </a:r>
                      <a:r>
                        <a:rPr lang="el-GR" sz="2000" dirty="0">
                          <a:effectLst/>
                        </a:rPr>
                        <a:t> </a:t>
                      </a:r>
                      <a:r>
                        <a:rPr lang="el-GR" sz="2000" dirty="0" err="1">
                          <a:effectLst/>
                        </a:rPr>
                        <a:t>st</a:t>
                      </a:r>
                      <a:r>
                        <a:rPr lang="en-US" sz="2000" dirty="0">
                          <a:effectLst/>
                        </a:rPr>
                        <a:t>.</a:t>
                      </a:r>
                      <a:r>
                        <a:rPr lang="el-GR" sz="2000" dirty="0">
                          <a:effectLst/>
                        </a:rPr>
                        <a:t>d</a:t>
                      </a:r>
                      <a:r>
                        <a:rPr lang="en-US" sz="2000" dirty="0">
                          <a:effectLst/>
                        </a:rPr>
                        <a:t>. </a:t>
                      </a:r>
                      <a:endParaRPr lang="x-none" sz="2000" dirty="0">
                        <a:effectLst/>
                      </a:endParaRPr>
                    </a:p>
                    <a:p>
                      <a:pPr algn="just">
                        <a:lnSpc>
                          <a:spcPct val="115000"/>
                        </a:lnSpc>
                        <a:spcAft>
                          <a:spcPts val="200"/>
                        </a:spcAft>
                      </a:pPr>
                      <a:r>
                        <a:rPr lang="en-US" sz="2000" dirty="0">
                          <a:effectLst/>
                        </a:rPr>
                        <a:t>(*10</a:t>
                      </a:r>
                      <a:r>
                        <a:rPr lang="en-US" sz="2000" baseline="30000" dirty="0">
                          <a:effectLst/>
                        </a:rPr>
                        <a:t>-3</a:t>
                      </a:r>
                      <a:r>
                        <a:rPr lang="en-US" sz="2000" dirty="0">
                          <a:effectLst/>
                        </a:rPr>
                        <a:t>)</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0757782"/>
                  </a:ext>
                </a:extLst>
              </a:tr>
              <a:tr h="747702">
                <a:tc>
                  <a:txBody>
                    <a:bodyPr/>
                    <a:lstStyle/>
                    <a:p>
                      <a:pPr algn="l">
                        <a:lnSpc>
                          <a:spcPct val="115000"/>
                        </a:lnSpc>
                        <a:spcAft>
                          <a:spcPts val="200"/>
                        </a:spcAft>
                      </a:pPr>
                      <a:r>
                        <a:rPr lang="el-GR" sz="2000" dirty="0">
                          <a:effectLst/>
                        </a:rPr>
                        <a:t>PFRN27 501 </a:t>
                      </a:r>
                      <a:r>
                        <a:rPr lang="el-GR" sz="2000" dirty="0" err="1">
                          <a:effectLst/>
                        </a:rPr>
                        <a:t>nm</a:t>
                      </a:r>
                      <a:r>
                        <a:rPr lang="el-GR" sz="2000" dirty="0">
                          <a:effectLst/>
                        </a:rPr>
                        <a:t> </a:t>
                      </a:r>
                      <a:r>
                        <a:rPr lang="el-GR" sz="2000" dirty="0" err="1">
                          <a:effectLst/>
                        </a:rPr>
                        <a:t>synchronous</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000" dirty="0">
                          <a:effectLst/>
                        </a:rPr>
                        <a:t>-</a:t>
                      </a:r>
                      <a:r>
                        <a:rPr lang="en-US" sz="2000" dirty="0">
                          <a:effectLst/>
                        </a:rPr>
                        <a:t>18</a:t>
                      </a:r>
                      <a:r>
                        <a:rPr lang="el-GR" sz="2000" dirty="0">
                          <a:effectLst/>
                        </a:rPr>
                        <a:t>.</a:t>
                      </a:r>
                      <a:r>
                        <a:rPr lang="en-US" sz="2000" dirty="0">
                          <a:effectLst/>
                        </a:rPr>
                        <a:t>95</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n-US" sz="2000" dirty="0">
                          <a:effectLst/>
                        </a:rPr>
                        <a:t>5.00</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000" dirty="0">
                          <a:effectLst/>
                        </a:rPr>
                        <a:t>0.</a:t>
                      </a:r>
                      <a:r>
                        <a:rPr lang="en-US" sz="2000" dirty="0">
                          <a:effectLst/>
                        </a:rPr>
                        <a:t>49</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000" dirty="0">
                          <a:effectLst/>
                        </a:rPr>
                        <a:t>1.</a:t>
                      </a:r>
                      <a:r>
                        <a:rPr lang="en-US" sz="2000" dirty="0">
                          <a:effectLst/>
                        </a:rPr>
                        <a:t>50</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9739619"/>
                  </a:ext>
                </a:extLst>
              </a:tr>
              <a:tr h="747702">
                <a:tc>
                  <a:txBody>
                    <a:bodyPr/>
                    <a:lstStyle/>
                    <a:p>
                      <a:pPr algn="l">
                        <a:lnSpc>
                          <a:spcPct val="115000"/>
                        </a:lnSpc>
                        <a:spcAft>
                          <a:spcPts val="200"/>
                        </a:spcAft>
                      </a:pPr>
                      <a:r>
                        <a:rPr lang="el-GR" sz="2000" dirty="0">
                          <a:effectLst/>
                        </a:rPr>
                        <a:t>PFRN27 50</a:t>
                      </a:r>
                      <a:r>
                        <a:rPr lang="en-US" sz="2000" dirty="0">
                          <a:effectLst/>
                        </a:rPr>
                        <a:t>1</a:t>
                      </a:r>
                      <a:r>
                        <a:rPr lang="el-GR" sz="2000" dirty="0">
                          <a:effectLst/>
                        </a:rPr>
                        <a:t> </a:t>
                      </a:r>
                      <a:r>
                        <a:rPr lang="el-GR" sz="2000" dirty="0" err="1">
                          <a:effectLst/>
                        </a:rPr>
                        <a:t>nm</a:t>
                      </a:r>
                      <a:r>
                        <a:rPr lang="el-GR" sz="2000" dirty="0">
                          <a:effectLst/>
                        </a:rPr>
                        <a:t> non-</a:t>
                      </a:r>
                      <a:r>
                        <a:rPr lang="el-GR" sz="2000" dirty="0" err="1">
                          <a:effectLst/>
                        </a:rPr>
                        <a:t>sychronous</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000" dirty="0">
                          <a:effectLst/>
                        </a:rPr>
                        <a:t>-1</a:t>
                      </a:r>
                      <a:r>
                        <a:rPr lang="en-US" sz="2000" dirty="0">
                          <a:effectLst/>
                        </a:rPr>
                        <a:t>9.93</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n-US" sz="2000" dirty="0">
                          <a:effectLst/>
                        </a:rPr>
                        <a:t>4.99</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000" dirty="0">
                          <a:effectLst/>
                        </a:rPr>
                        <a:t>1.</a:t>
                      </a:r>
                      <a:r>
                        <a:rPr lang="en-US" sz="2000" dirty="0">
                          <a:effectLst/>
                        </a:rPr>
                        <a:t>34</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000">
                          <a:effectLst/>
                        </a:rPr>
                        <a:t>1.</a:t>
                      </a:r>
                      <a:r>
                        <a:rPr lang="en-US" sz="2000">
                          <a:effectLst/>
                        </a:rPr>
                        <a:t>51</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4998942"/>
                  </a:ext>
                </a:extLst>
              </a:tr>
              <a:tr h="747702">
                <a:tc>
                  <a:txBody>
                    <a:bodyPr/>
                    <a:lstStyle/>
                    <a:p>
                      <a:pPr algn="l">
                        <a:lnSpc>
                          <a:spcPct val="115000"/>
                        </a:lnSpc>
                        <a:spcAft>
                          <a:spcPts val="200"/>
                        </a:spcAft>
                      </a:pPr>
                      <a:r>
                        <a:rPr lang="el-GR" sz="2000" dirty="0">
                          <a:effectLst/>
                        </a:rPr>
                        <a:t>PFRN27 862 </a:t>
                      </a:r>
                      <a:r>
                        <a:rPr lang="el-GR" sz="2000" dirty="0" err="1">
                          <a:effectLst/>
                        </a:rPr>
                        <a:t>nm</a:t>
                      </a:r>
                      <a:r>
                        <a:rPr lang="el-GR" sz="2000" dirty="0">
                          <a:effectLst/>
                        </a:rPr>
                        <a:t> </a:t>
                      </a:r>
                      <a:r>
                        <a:rPr lang="el-GR" sz="2000" dirty="0" err="1">
                          <a:effectLst/>
                        </a:rPr>
                        <a:t>synchronous</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000" dirty="0">
                          <a:effectLst/>
                        </a:rPr>
                        <a:t>-</a:t>
                      </a:r>
                      <a:r>
                        <a:rPr lang="en-US" sz="2000" dirty="0">
                          <a:effectLst/>
                        </a:rPr>
                        <a:t>8</a:t>
                      </a:r>
                      <a:r>
                        <a:rPr lang="el-GR" sz="2000" dirty="0">
                          <a:effectLst/>
                        </a:rPr>
                        <a:t>.</a:t>
                      </a:r>
                      <a:r>
                        <a:rPr lang="en-US" sz="2000" dirty="0">
                          <a:effectLst/>
                        </a:rPr>
                        <a:t>76</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n-US" sz="2000" dirty="0">
                          <a:effectLst/>
                        </a:rPr>
                        <a:t>2.27</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000">
                          <a:effectLst/>
                        </a:rPr>
                        <a:t>0.</a:t>
                      </a:r>
                      <a:r>
                        <a:rPr lang="en-US" sz="2000">
                          <a:effectLst/>
                        </a:rPr>
                        <a:t>45</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000">
                          <a:effectLst/>
                        </a:rPr>
                        <a:t>1.</a:t>
                      </a:r>
                      <a:r>
                        <a:rPr lang="en-US" sz="2000">
                          <a:effectLst/>
                        </a:rPr>
                        <a:t>53</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082548"/>
                  </a:ext>
                </a:extLst>
              </a:tr>
              <a:tr h="747702">
                <a:tc>
                  <a:txBody>
                    <a:bodyPr/>
                    <a:lstStyle/>
                    <a:p>
                      <a:pPr algn="l">
                        <a:lnSpc>
                          <a:spcPct val="115000"/>
                        </a:lnSpc>
                        <a:spcAft>
                          <a:spcPts val="200"/>
                        </a:spcAft>
                      </a:pPr>
                      <a:r>
                        <a:rPr lang="el-GR" sz="2000" dirty="0">
                          <a:effectLst/>
                        </a:rPr>
                        <a:t>PFRN27 862 </a:t>
                      </a:r>
                      <a:r>
                        <a:rPr lang="el-GR" sz="2000" dirty="0" err="1">
                          <a:effectLst/>
                        </a:rPr>
                        <a:t>nm</a:t>
                      </a:r>
                      <a:r>
                        <a:rPr lang="el-GR" sz="2000" dirty="0">
                          <a:effectLst/>
                        </a:rPr>
                        <a:t> non-</a:t>
                      </a:r>
                      <a:r>
                        <a:rPr lang="el-GR" sz="2000" dirty="0" err="1">
                          <a:effectLst/>
                        </a:rPr>
                        <a:t>sychronous</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000" dirty="0">
                          <a:effectLst/>
                        </a:rPr>
                        <a:t>-7.6</a:t>
                      </a:r>
                      <a:r>
                        <a:rPr lang="en-US" sz="2000" dirty="0">
                          <a:effectLst/>
                        </a:rPr>
                        <a:t>5</a:t>
                      </a:r>
                      <a:endParaRPr lang="x-non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n-US" sz="2000" dirty="0">
                          <a:effectLst/>
                        </a:rPr>
                        <a:t>2.25</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n-US" sz="2000" dirty="0">
                          <a:effectLst/>
                        </a:rPr>
                        <a:t>0.174</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200"/>
                        </a:spcAft>
                      </a:pPr>
                      <a:r>
                        <a:rPr lang="el-GR" sz="2000" dirty="0">
                          <a:effectLst/>
                        </a:rPr>
                        <a:t>1.4</a:t>
                      </a:r>
                      <a:r>
                        <a:rPr lang="en-US" sz="2000" dirty="0">
                          <a:effectLst/>
                        </a:rPr>
                        <a:t>5</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9909475"/>
                  </a:ext>
                </a:extLst>
              </a:tr>
            </a:tbl>
          </a:graphicData>
        </a:graphic>
      </p:graphicFrame>
    </p:spTree>
    <p:extLst>
      <p:ext uri="{BB962C8B-B14F-4D97-AF65-F5344CB8AC3E}">
        <p14:creationId xmlns:p14="http://schemas.microsoft.com/office/powerpoint/2010/main" val="280753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5D5A-0703-44A8-A76F-13D25C21CF35}"/>
              </a:ext>
            </a:extLst>
          </p:cNvPr>
          <p:cNvSpPr>
            <a:spLocks noGrp="1"/>
          </p:cNvSpPr>
          <p:nvPr>
            <p:ph type="title"/>
          </p:nvPr>
        </p:nvSpPr>
        <p:spPr>
          <a:xfrm>
            <a:off x="323528" y="274638"/>
            <a:ext cx="8496944" cy="633412"/>
          </a:xfrm>
        </p:spPr>
        <p:txBody>
          <a:bodyPr rtlCol="0">
            <a:noAutofit/>
          </a:bodyPr>
          <a:lstStyle/>
          <a:p>
            <a:pPr eaLnBrk="1" fontAlgn="auto" hangingPunct="1">
              <a:spcAft>
                <a:spcPts val="0"/>
              </a:spcAft>
              <a:defRPr/>
            </a:pPr>
            <a:r>
              <a:rPr lang="en-US" sz="2000" dirty="0"/>
              <a:t>                  </a:t>
            </a:r>
            <a:r>
              <a:rPr lang="en-US" sz="3200" b="1" dirty="0"/>
              <a:t>Time dependent trend comparison</a:t>
            </a:r>
            <a:endParaRPr lang="x-none" sz="2300" b="1" dirty="0"/>
          </a:p>
        </p:txBody>
      </p:sp>
      <mc:AlternateContent xmlns:mc="http://schemas.openxmlformats.org/markup-compatibility/2006" xmlns:a14="http://schemas.microsoft.com/office/drawing/2010/main">
        <mc:Choice Requires="a14">
          <p:sp>
            <p:nvSpPr>
              <p:cNvPr id="8195" name="Content Placeholder 2">
                <a:extLst>
                  <a:ext uri="{FF2B5EF4-FFF2-40B4-BE49-F238E27FC236}">
                    <a16:creationId xmlns:a16="http://schemas.microsoft.com/office/drawing/2014/main" id="{407848D9-8F8C-4F50-852B-A7BFB53858D9}"/>
                  </a:ext>
                </a:extLst>
              </p:cNvPr>
              <p:cNvSpPr>
                <a:spLocks noGrp="1" noChangeArrowheads="1"/>
              </p:cNvSpPr>
              <p:nvPr>
                <p:ph idx="1"/>
              </p:nvPr>
            </p:nvSpPr>
            <p:spPr>
              <a:xfrm>
                <a:off x="457200" y="1052513"/>
                <a:ext cx="8229600" cy="4897437"/>
              </a:xfrm>
            </p:spPr>
            <p:txBody>
              <a:bodyPr>
                <a:normAutofit/>
              </a:bodyPr>
              <a:lstStyle/>
              <a:p>
                <a:r>
                  <a:rPr lang="en-US" sz="3200" dirty="0"/>
                  <a:t>Method: Dynamic Linear Modeling (DLM) [Laine et. al 2014] </a:t>
                </a:r>
              </a:p>
              <a:p>
                <a:r>
                  <a:rPr lang="en-US" sz="3200" dirty="0"/>
                  <a:t>Input monthly median uncertainty: </a:t>
                </a:r>
                <a:br>
                  <a:rPr lang="en-US" sz="3200" b="0" i="1" dirty="0">
                    <a:latin typeface="Cambria Math" panose="02040503050406030204" pitchFamily="18" charset="0"/>
                  </a:rPr>
                </a:br>
                <a14:m>
                  <m:oMath xmlns:m="http://schemas.openxmlformats.org/officeDocument/2006/math">
                    <m:r>
                      <a:rPr lang="en-US" sz="3200" b="0" i="1" smtClean="0">
                        <a:latin typeface="Cambria Math" panose="02040503050406030204" pitchFamily="18" charset="0"/>
                      </a:rPr>
                      <m:t>𝑠</m:t>
                    </m:r>
                    <m:r>
                      <a:rPr lang="en-US" sz="3200" b="0" i="1" smtClean="0">
                        <a:latin typeface="Cambria Math" panose="02040503050406030204" pitchFamily="18" charset="0"/>
                      </a:rPr>
                      <m:t>=</m:t>
                    </m:r>
                    <m:rad>
                      <m:radPr>
                        <m:degHide m:val="on"/>
                        <m:ctrlPr>
                          <a:rPr lang="en-US" sz="3200" b="0" i="1" smtClean="0">
                            <a:latin typeface="Cambria Math" panose="02040503050406030204" pitchFamily="18" charset="0"/>
                          </a:rPr>
                        </m:ctrlPr>
                      </m:radPr>
                      <m:deg/>
                      <m:e>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0.01</m:t>
                            </m:r>
                          </m:e>
                          <m:sup>
                            <m:r>
                              <a:rPr lang="en-US" sz="3200" b="0" i="1" smtClean="0">
                                <a:latin typeface="Cambria Math" panose="02040503050406030204" pitchFamily="18" charset="0"/>
                              </a:rPr>
                              <m:t>2</m:t>
                            </m:r>
                          </m:sup>
                        </m:sSup>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75</m:t>
                                </m:r>
                                <m:r>
                                  <a:rPr lang="en-US" sz="3200" b="0" i="1" smtClean="0">
                                    <a:latin typeface="Cambria Math" panose="02040503050406030204" pitchFamily="18" charset="0"/>
                                  </a:rPr>
                                  <m:t>𝑡h</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25</m:t>
                                </m:r>
                                <m:r>
                                  <a:rPr lang="en-US" sz="3200" b="0" i="1" smtClean="0">
                                    <a:latin typeface="Cambria Math" panose="02040503050406030204" pitchFamily="18" charset="0"/>
                                  </a:rPr>
                                  <m:t>𝑡h</m:t>
                                </m:r>
                              </m:sub>
                            </m:sSub>
                            <m:r>
                              <a:rPr lang="en-US" sz="3200" b="0" i="1" smtClean="0">
                                <a:latin typeface="Cambria Math" panose="02040503050406030204" pitchFamily="18" charset="0"/>
                              </a:rPr>
                              <m:t>)</m:t>
                            </m:r>
                          </m:e>
                          <m:sup>
                            <m:r>
                              <a:rPr lang="en-US" sz="3200" b="0" i="1" smtClean="0">
                                <a:latin typeface="Cambria Math" panose="02040503050406030204" pitchFamily="18" charset="0"/>
                              </a:rPr>
                              <m:t>2</m:t>
                            </m:r>
                          </m:sup>
                        </m:sSup>
                      </m:e>
                    </m:rad>
                  </m:oMath>
                </a14:m>
                <a:endParaRPr lang="en-US" sz="2000" dirty="0"/>
              </a:p>
              <a:p>
                <a:r>
                  <a:rPr lang="en-US" sz="3200" dirty="0"/>
                  <a:t>Seasonal components: annual cycle</a:t>
                </a:r>
              </a:p>
              <a:p>
                <a:endParaRPr lang="en-US" sz="2400" dirty="0"/>
              </a:p>
              <a:p>
                <a:endParaRPr lang="en-US" sz="2400" b="0" i="0" u="none" strike="noStrike" baseline="0" dirty="0"/>
              </a:p>
            </p:txBody>
          </p:sp>
        </mc:Choice>
        <mc:Fallback xmlns="">
          <p:sp>
            <p:nvSpPr>
              <p:cNvPr id="8195" name="Content Placeholder 2">
                <a:extLst>
                  <a:ext uri="{FF2B5EF4-FFF2-40B4-BE49-F238E27FC236}">
                    <a16:creationId xmlns:a16="http://schemas.microsoft.com/office/drawing/2014/main" id="{407848D9-8F8C-4F50-852B-A7BFB53858D9}"/>
                  </a:ext>
                </a:extLst>
              </p:cNvPr>
              <p:cNvSpPr>
                <a:spLocks noGrp="1" noRot="1" noChangeAspect="1" noMove="1" noResize="1" noEditPoints="1" noAdjustHandles="1" noChangeArrowheads="1" noChangeShapeType="1" noTextEdit="1"/>
              </p:cNvSpPr>
              <p:nvPr>
                <p:ph idx="1"/>
              </p:nvPr>
            </p:nvSpPr>
            <p:spPr>
              <a:xfrm>
                <a:off x="457200" y="1052513"/>
                <a:ext cx="8229600" cy="4897437"/>
              </a:xfrm>
              <a:blipFill>
                <a:blip r:embed="rId2"/>
                <a:stretch>
                  <a:fillRect l="-1704" t="-2615"/>
                </a:stretch>
              </a:blipFill>
            </p:spPr>
            <p:txBody>
              <a:bodyPr/>
              <a:lstStyle/>
              <a:p>
                <a:r>
                  <a:rPr lang="en-CH">
                    <a:noFill/>
                  </a:rPr>
                  <a:t> </a:t>
                </a:r>
              </a:p>
            </p:txBody>
          </p:sp>
        </mc:Fallback>
      </mc:AlternateContent>
      <p:pic>
        <p:nvPicPr>
          <p:cNvPr id="4" name="Picture 3" descr="Chart, histogram&#10;&#10;Description automatically generated">
            <a:extLst>
              <a:ext uri="{FF2B5EF4-FFF2-40B4-BE49-F238E27FC236}">
                <a16:creationId xmlns:a16="http://schemas.microsoft.com/office/drawing/2014/main" id="{80E02C6A-3E71-43FB-96A1-C9C69C0FB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830" y="3483397"/>
            <a:ext cx="5666345" cy="3370386"/>
          </a:xfrm>
          <a:prstGeom prst="rect">
            <a:avLst/>
          </a:prstGeom>
        </p:spPr>
      </p:pic>
      <p:pic>
        <p:nvPicPr>
          <p:cNvPr id="7" name="Picture 6" descr="Chart, histogram&#10;&#10;Description automatically generated">
            <a:extLst>
              <a:ext uri="{FF2B5EF4-FFF2-40B4-BE49-F238E27FC236}">
                <a16:creationId xmlns:a16="http://schemas.microsoft.com/office/drawing/2014/main" id="{8AB1B9CE-35DE-4370-8A01-02BDCB6386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583" y="3495256"/>
            <a:ext cx="5642335" cy="3358527"/>
          </a:xfrm>
          <a:prstGeom prst="rect">
            <a:avLst/>
          </a:prstGeom>
        </p:spPr>
      </p:pic>
      <p:pic>
        <p:nvPicPr>
          <p:cNvPr id="9" name="Picture 8" descr="Chart, histogram&#10;&#10;Description automatically generated">
            <a:extLst>
              <a:ext uri="{FF2B5EF4-FFF2-40B4-BE49-F238E27FC236}">
                <a16:creationId xmlns:a16="http://schemas.microsoft.com/office/drawing/2014/main" id="{76195C0B-32F7-4284-9EA2-7A2CAA3FD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4830" y="113010"/>
            <a:ext cx="5666345" cy="3370387"/>
          </a:xfrm>
          <a:prstGeom prst="rect">
            <a:avLst/>
          </a:prstGeom>
        </p:spPr>
      </p:pic>
      <p:pic>
        <p:nvPicPr>
          <p:cNvPr id="12" name="Picture 11" descr="Chart, histogram&#10;&#10;Description automatically generated">
            <a:extLst>
              <a:ext uri="{FF2B5EF4-FFF2-40B4-BE49-F238E27FC236}">
                <a16:creationId xmlns:a16="http://schemas.microsoft.com/office/drawing/2014/main" id="{8DDB99C8-7A2E-4228-A018-858268251C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6835" y="118939"/>
            <a:ext cx="5654340" cy="3370388"/>
          </a:xfrm>
          <a:prstGeom prst="rect">
            <a:avLst/>
          </a:prstGeom>
        </p:spPr>
      </p:pic>
    </p:spTree>
    <p:extLst>
      <p:ext uri="{BB962C8B-B14F-4D97-AF65-F5344CB8AC3E}">
        <p14:creationId xmlns:p14="http://schemas.microsoft.com/office/powerpoint/2010/main" val="84081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AC7F036A34504A9DDDDC9D2BBEE6B9" ma:contentTypeVersion="9" ma:contentTypeDescription="Ein neues Dokument erstellen." ma:contentTypeScope="" ma:versionID="a5617fc04ca797fb833c147cb2717a02">
  <xsd:schema xmlns:xsd="http://www.w3.org/2001/XMLSchema" xmlns:xs="http://www.w3.org/2001/XMLSchema" xmlns:p="http://schemas.microsoft.com/office/2006/metadata/properties" xmlns:ns3="4fb99645-6f0b-4386-bbc3-1b5dcae98384" xmlns:ns4="1f0a71b7-d244-43b4-b799-59797fd669bb" targetNamespace="http://schemas.microsoft.com/office/2006/metadata/properties" ma:root="true" ma:fieldsID="2a2a750aa46d07584651a24f585f84e6" ns3:_="" ns4:_="">
    <xsd:import namespace="4fb99645-6f0b-4386-bbc3-1b5dcae98384"/>
    <xsd:import namespace="1f0a71b7-d244-43b4-b799-59797fd669b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b99645-6f0b-4386-bbc3-1b5dcae98384"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0a71b7-d244-43b4-b799-59797fd669b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3C7188-E79C-4EC4-97C9-D5DC3DF10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b99645-6f0b-4386-bbc3-1b5dcae98384"/>
    <ds:schemaRef ds:uri="1f0a71b7-d244-43b4-b799-59797fd669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0D96AC-4DBD-4A4A-B660-9CCFCEA40AD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fb99645-6f0b-4386-bbc3-1b5dcae98384"/>
    <ds:schemaRef ds:uri="http://purl.org/dc/terms/"/>
    <ds:schemaRef ds:uri="http://schemas.openxmlformats.org/package/2006/metadata/core-properties"/>
    <ds:schemaRef ds:uri="1f0a71b7-d244-43b4-b799-59797fd669bb"/>
    <ds:schemaRef ds:uri="http://www.w3.org/XML/1998/namespace"/>
    <ds:schemaRef ds:uri="http://purl.org/dc/dcmitype/"/>
  </ds:schemaRefs>
</ds:datastoreItem>
</file>

<file path=customXml/itemProps3.xml><?xml version="1.0" encoding="utf-8"?>
<ds:datastoreItem xmlns:ds="http://schemas.openxmlformats.org/officeDocument/2006/customXml" ds:itemID="{4873DDA7-62D0-4D0B-9618-97523176D7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1514</Words>
  <Application>Microsoft Office PowerPoint</Application>
  <PresentationFormat>On-screen Show (4:3)</PresentationFormat>
  <Paragraphs>201</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Rounded MT Bold</vt:lpstr>
      <vt:lpstr>Calibri</vt:lpstr>
      <vt:lpstr>Calibri Light</vt:lpstr>
      <vt:lpstr>Cambria Math</vt:lpstr>
      <vt:lpstr>HelveticaNeueLT Pro 55 Roman</vt:lpstr>
      <vt:lpstr>Symbol</vt:lpstr>
      <vt:lpstr>Times New Roman</vt:lpstr>
      <vt:lpstr>Wingdings</vt:lpstr>
      <vt:lpstr>Office Theme</vt:lpstr>
      <vt:lpstr>13 years of Aerosol measurements with PFR and CIMEL sun-photometers at Davos: Aerosol optical depth and trend analysis comparison   </vt:lpstr>
      <vt:lpstr>                                                 Introduction</vt:lpstr>
      <vt:lpstr>                                             Scientific questions</vt:lpstr>
      <vt:lpstr>                                 Cloud screening comparison</vt:lpstr>
      <vt:lpstr>                                 CIMEL-PFRN27 AOD comparison </vt:lpstr>
      <vt:lpstr>                              Monthly AOD data comparison</vt:lpstr>
      <vt:lpstr>                  Linear trend comparison: Synchronous</vt:lpstr>
      <vt:lpstr>                  Linear trend comparison: Non-synchronous</vt:lpstr>
      <vt:lpstr>                  Time dependent trend comparison</vt:lpstr>
      <vt:lpstr>                                           Conclusions</vt:lpstr>
      <vt:lpstr>                                                          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Aerosol optical depth (AOD) calibration methods and aerosol measurement-modelling advancements</dc:title>
  <dc:creator>Angelos Karanikolas</dc:creator>
  <cp:lastModifiedBy>Angelos Karanikolas</cp:lastModifiedBy>
  <cp:revision>554</cp:revision>
  <dcterms:created xsi:type="dcterms:W3CDTF">2020-12-07T16:18:08Z</dcterms:created>
  <dcterms:modified xsi:type="dcterms:W3CDTF">2021-11-10T00:17:58Z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0x01010063AC7F036A34504A9DDDDC9D2BBEE6B9</vt:lpwstr>
  </property>
</Properties>
</file>